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6" r:id="rId26"/>
    <p:sldId id="284" r:id="rId27"/>
    <p:sldId id="283" r:id="rId28"/>
    <p:sldId id="282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76" d="100"/>
          <a:sy n="76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8B59B-468D-4E40-9C2E-7E2D5B152868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F3031-B3D9-4A48-9112-48D6335B6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89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0FB689-AABD-4C4C-9813-F500CB27F769}" type="slidenum">
              <a:rPr lang="ru-RU" smtClean="0">
                <a:solidFill>
                  <a:srgbClr val="000000"/>
                </a:solidFill>
              </a:rPr>
              <a:pPr/>
              <a:t>6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9372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2C712-BE1C-472B-ADA8-99C2B86826AF}" type="slidenum">
              <a:rPr lang="ru-RU" smtClean="0">
                <a:solidFill>
                  <a:srgbClr val="000000"/>
                </a:solidFill>
              </a:rPr>
              <a:pPr/>
              <a:t>16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20360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A7F0C0-501C-400D-BDEA-9933C0D5356D}" type="slidenum">
              <a:rPr lang="ru-RU" smtClean="0">
                <a:solidFill>
                  <a:srgbClr val="000000"/>
                </a:solidFill>
              </a:rPr>
              <a:pPr/>
              <a:t>18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57404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F8F534-7134-4DF1-831E-9B3B770ACACA}" type="slidenum">
              <a:rPr lang="ru-RU" smtClean="0">
                <a:solidFill>
                  <a:srgbClr val="000000"/>
                </a:solidFill>
              </a:rPr>
              <a:pPr/>
              <a:t>19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10799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BC2B-FFC9-41D7-ACB4-0A70B8F0C46A}" type="slidenum">
              <a:rPr lang="ru-RU" smtClean="0">
                <a:solidFill>
                  <a:srgbClr val="000000"/>
                </a:solidFill>
              </a:rPr>
              <a:pPr/>
              <a:t>24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9339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EFCFF1-9295-4F6D-B350-B0980EFABE50}" type="slidenum">
              <a:rPr lang="ru-RU" smtClean="0">
                <a:solidFill>
                  <a:srgbClr val="000000"/>
                </a:solidFill>
              </a:rPr>
              <a:pPr/>
              <a:t>26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38870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005214-7343-4D3E-832B-BBFDA39FCFE1}" type="slidenum">
              <a:rPr lang="ru-RU" smtClean="0">
                <a:solidFill>
                  <a:srgbClr val="000000"/>
                </a:solidFill>
              </a:rPr>
              <a:pPr/>
              <a:t>7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87186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BE386C-B4DB-4904-9637-4069CB9F867B}" type="slidenum">
              <a:rPr lang="ru-RU" smtClean="0">
                <a:solidFill>
                  <a:srgbClr val="000000"/>
                </a:solidFill>
              </a:rPr>
              <a:pPr/>
              <a:t>8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41209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F449F-8B14-4995-82E6-FB8F39518F1B}" type="slidenum">
              <a:rPr lang="ru-RU" smtClean="0">
                <a:solidFill>
                  <a:srgbClr val="000000"/>
                </a:solidFill>
              </a:rPr>
              <a:pPr/>
              <a:t>10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47651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76060B-60CB-4DE9-9596-E280D0A2E1A2}" type="slidenum">
              <a:rPr lang="ru-RU" smtClean="0">
                <a:solidFill>
                  <a:srgbClr val="000000"/>
                </a:solidFill>
              </a:rPr>
              <a:pPr/>
              <a:t>11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43265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7568CF-1319-4CC3-B8AC-8C77B6A38D78}" type="slidenum">
              <a:rPr lang="ru-RU" smtClean="0">
                <a:solidFill>
                  <a:srgbClr val="000000"/>
                </a:solidFill>
              </a:rPr>
              <a:pPr/>
              <a:t>12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16695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833F49-B546-4A9C-B931-B2FAF82D6637}" type="slidenum">
              <a:rPr lang="ru-RU" smtClean="0">
                <a:solidFill>
                  <a:srgbClr val="000000"/>
                </a:solidFill>
              </a:rPr>
              <a:pPr/>
              <a:t>13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28169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FAC2E6-1E93-49C0-AC53-20356577DFC6}" type="slidenum">
              <a:rPr lang="ru-RU" smtClean="0">
                <a:solidFill>
                  <a:srgbClr val="000000"/>
                </a:solidFill>
              </a:rPr>
              <a:pPr/>
              <a:t>14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12488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B6115F-9E6E-477C-A429-D0DAF338BE6A}" type="slidenum">
              <a:rPr lang="ru-RU" smtClean="0">
                <a:solidFill>
                  <a:srgbClr val="000000"/>
                </a:solidFill>
              </a:rPr>
              <a:pPr/>
              <a:t>15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2367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86C67-C07B-4EEB-AB2B-67B997D41F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092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E21B2-23B2-4636-A10A-65174D0E7F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00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546B1-3B77-4492-81E6-332AA1B9D8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5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88C5D-683D-4338-BC94-533A3B96A5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71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A5A5D-B112-4F4C-A845-FECA64C0C8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6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9D3A5-5334-4B35-BE79-87B13ABEAB2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2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9F1A9-EF78-48C1-9191-DE9C847DD9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52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30BE0-FC2A-43DC-9D75-5CFB2B7686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64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5F624-8FDA-43CB-B362-CE52550368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D65C3-A5E6-4572-9538-8D8E348445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443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97739-DC98-4393-B3F5-129AC4D748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754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i="1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i="1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4E263F-C11D-4E60-9022-4C834AD2978E}" type="slidenum">
              <a:rPr lang="ru-RU" i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i="1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21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6;&#1089;&#1090;&#1088;&#1072;&#1085;&#1089;&#1090;&#1074;&#1086;%20&#1080;%20&#1056;&#1072;&#1079;&#1084;&#1077;&#1088;&#1085;&#1086;&#1089;&#1090;&#1100;_&#1087;&#1077;&#1088;&#1077;&#1076;.pp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zika.ru/theory/tema-01/index2.gi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7030A0"/>
                </a:solidFill>
              </a:rPr>
              <a:t>Пространство и размерность</a:t>
            </a:r>
          </a:p>
        </p:txBody>
      </p:sp>
      <p:pic>
        <p:nvPicPr>
          <p:cNvPr id="2052" name="Picture 2" descr="C:\Users\1\Downloads\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085590" y="1857081"/>
            <a:ext cx="4010410" cy="4524246"/>
          </a:xfrm>
          <a:noFill/>
        </p:spPr>
      </p:pic>
      <p:sp>
        <p:nvSpPr>
          <p:cNvPr id="2054" name="Содержимое 8"/>
          <p:cNvSpPr>
            <a:spLocks noGrp="1"/>
          </p:cNvSpPr>
          <p:nvPr>
            <p:ph sz="quarter" idx="4"/>
          </p:nvPr>
        </p:nvSpPr>
        <p:spPr>
          <a:xfrm>
            <a:off x="6169026" y="1857081"/>
            <a:ext cx="4103439" cy="452424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dirty="0" smtClean="0">
                <a:solidFill>
                  <a:srgbClr val="002060"/>
                </a:solidFill>
              </a:rPr>
              <a:t>Педагог дополнительного образования </a:t>
            </a:r>
          </a:p>
          <a:p>
            <a:pPr marL="0" indent="0" algn="ctr" eaLnBrk="1" hangingPunct="1">
              <a:buNone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ГБОУ ДО РК </a:t>
            </a:r>
          </a:p>
          <a:p>
            <a:pPr marL="0" indent="0" algn="ctr" eaLnBrk="1" hangingPunct="1">
              <a:buNone/>
            </a:pPr>
            <a:r>
              <a:rPr lang="ru-RU" dirty="0" smtClean="0">
                <a:solidFill>
                  <a:srgbClr val="002060"/>
                </a:solidFill>
              </a:rPr>
              <a:t>«МАН   «ИСКАТЕЛЬ»</a:t>
            </a:r>
          </a:p>
          <a:p>
            <a:pPr marL="0" indent="0" algn="ctr" eaLnBrk="1" hangingPunct="1">
              <a:buNone/>
            </a:pPr>
            <a:r>
              <a:rPr lang="ru-RU" dirty="0" smtClean="0">
                <a:solidFill>
                  <a:srgbClr val="002060"/>
                </a:solidFill>
              </a:rPr>
              <a:t>Лебёдкин Александр </a:t>
            </a:r>
          </a:p>
          <a:p>
            <a:pPr marL="0" indent="0" algn="ctr" eaLnBrk="1" hangingPunct="1">
              <a:buNone/>
            </a:pPr>
            <a:r>
              <a:rPr lang="ru-RU" dirty="0" smtClean="0">
                <a:solidFill>
                  <a:srgbClr val="002060"/>
                </a:solidFill>
              </a:rPr>
              <a:t>Владимирович</a:t>
            </a:r>
          </a:p>
          <a:p>
            <a:pPr marL="0" indent="0" algn="ctr" eaLnBrk="1" hangingPunct="1">
              <a:buNone/>
            </a:pPr>
            <a:r>
              <a:rPr lang="ru-RU" dirty="0" smtClean="0">
                <a:solidFill>
                  <a:srgbClr val="002060"/>
                </a:solidFill>
              </a:rPr>
              <a:t>ЦДО «МАН «Искатель» кружок</a:t>
            </a:r>
          </a:p>
          <a:p>
            <a:pPr marL="0" indent="0" algn="ctr" eaLnBrk="1" hangingPunct="1">
              <a:buNone/>
            </a:pPr>
            <a:r>
              <a:rPr lang="ru-RU" dirty="0" smtClean="0">
                <a:solidFill>
                  <a:srgbClr val="002060"/>
                </a:solidFill>
              </a:rPr>
              <a:t>«Избранные </a:t>
            </a:r>
            <a:r>
              <a:rPr lang="ru-RU" dirty="0">
                <a:solidFill>
                  <a:srgbClr val="002060"/>
                </a:solidFill>
              </a:rPr>
              <a:t>в</a:t>
            </a:r>
            <a:r>
              <a:rPr lang="ru-RU" dirty="0" smtClean="0">
                <a:solidFill>
                  <a:srgbClr val="002060"/>
                </a:solidFill>
              </a:rPr>
              <a:t>опросы математики»</a:t>
            </a:r>
          </a:p>
        </p:txBody>
      </p:sp>
    </p:spTree>
    <p:extLst>
      <p:ext uri="{BB962C8B-B14F-4D97-AF65-F5344CB8AC3E}">
        <p14:creationId xmlns:p14="http://schemas.microsoft.com/office/powerpoint/2010/main" val="27877422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dirty="0" smtClean="0">
                <a:solidFill>
                  <a:schemeClr val="accent4"/>
                </a:solidFill>
              </a:rPr>
              <a:t>Двухмерное пространство</a:t>
            </a:r>
          </a:p>
        </p:txBody>
      </p:sp>
      <p:sp>
        <p:nvSpPr>
          <p:cNvPr id="17424" name="Rectangle 1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i="1" smtClean="0">
                <a:solidFill>
                  <a:srgbClr val="002060"/>
                </a:solidFill>
              </a:rPr>
              <a:t>Попробуем убрать одно измерение- высоту</a:t>
            </a:r>
          </a:p>
          <a:p>
            <a:pPr eaLnBrk="1" hangingPunct="1"/>
            <a:r>
              <a:rPr lang="ru-RU" i="1" smtClean="0">
                <a:solidFill>
                  <a:srgbClr val="002060"/>
                </a:solidFill>
              </a:rPr>
              <a:t>Мир стал плоским, как лист бумаги. Осталось два измерения- длина и ширина</a:t>
            </a:r>
          </a:p>
        </p:txBody>
      </p:sp>
      <p:sp>
        <p:nvSpPr>
          <p:cNvPr id="10245" name="AutoShape 7"/>
          <p:cNvSpPr>
            <a:spLocks noChangeArrowheads="1"/>
          </p:cNvSpPr>
          <p:nvPr/>
        </p:nvSpPr>
        <p:spPr bwMode="auto">
          <a:xfrm>
            <a:off x="6311901" y="4868864"/>
            <a:ext cx="2879725" cy="720725"/>
          </a:xfrm>
          <a:prstGeom prst="parallelogram">
            <a:avLst>
              <a:gd name="adj" fmla="val 99890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i="1">
              <a:solidFill>
                <a:srgbClr val="CC0066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116935" y="1259510"/>
            <a:ext cx="3600450" cy="2879725"/>
            <a:chOff x="2109" y="1797"/>
            <a:chExt cx="2268" cy="1814"/>
          </a:xfrm>
        </p:grpSpPr>
        <p:sp>
          <p:nvSpPr>
            <p:cNvPr id="10250" name="AutoShape 9"/>
            <p:cNvSpPr>
              <a:spLocks noChangeArrowheads="1"/>
            </p:cNvSpPr>
            <p:nvPr/>
          </p:nvSpPr>
          <p:spPr bwMode="auto">
            <a:xfrm>
              <a:off x="2426" y="1797"/>
              <a:ext cx="1815" cy="1814"/>
            </a:xfrm>
            <a:prstGeom prst="cube">
              <a:avLst>
                <a:gd name="adj" fmla="val 25000"/>
              </a:avLst>
            </a:prstGeom>
            <a:solidFill>
              <a:srgbClr val="CC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i="1">
                <a:solidFill>
                  <a:srgbClr val="CC0066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0251" name="Group 10"/>
            <p:cNvGrpSpPr>
              <a:grpSpLocks/>
            </p:cNvGrpSpPr>
            <p:nvPr/>
          </p:nvGrpSpPr>
          <p:grpSpPr bwMode="auto">
            <a:xfrm>
              <a:off x="2109" y="2931"/>
              <a:ext cx="2268" cy="590"/>
              <a:chOff x="2109" y="2931"/>
              <a:chExt cx="2268" cy="590"/>
            </a:xfrm>
          </p:grpSpPr>
          <p:sp>
            <p:nvSpPr>
              <p:cNvPr id="10252" name="Line 11"/>
              <p:cNvSpPr>
                <a:spLocks noChangeShapeType="1"/>
              </p:cNvSpPr>
              <p:nvPr/>
            </p:nvSpPr>
            <p:spPr bwMode="auto">
              <a:xfrm flipV="1">
                <a:off x="3787" y="2931"/>
                <a:ext cx="590" cy="5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i="1">
                  <a:solidFill>
                    <a:srgbClr val="CC006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53" name="Line 12"/>
              <p:cNvSpPr>
                <a:spLocks noChangeShapeType="1"/>
              </p:cNvSpPr>
              <p:nvPr/>
            </p:nvSpPr>
            <p:spPr bwMode="auto">
              <a:xfrm flipH="1">
                <a:off x="2109" y="3521"/>
                <a:ext cx="167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i="1">
                  <a:solidFill>
                    <a:srgbClr val="CC0066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7421" name="Line 13"/>
          <p:cNvSpPr>
            <a:spLocks noChangeShapeType="1"/>
          </p:cNvSpPr>
          <p:nvPr/>
        </p:nvSpPr>
        <p:spPr bwMode="auto">
          <a:xfrm flipV="1">
            <a:off x="8472488" y="2924176"/>
            <a:ext cx="0" cy="26654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i="1">
              <a:solidFill>
                <a:srgbClr val="CC0066"/>
              </a:solidFill>
              <a:latin typeface="Arial" charset="0"/>
              <a:cs typeface="Arial" charset="0"/>
            </a:endParaRPr>
          </a:p>
        </p:txBody>
      </p:sp>
      <p:sp>
        <p:nvSpPr>
          <p:cNvPr id="10248" name="Line 14"/>
          <p:cNvSpPr>
            <a:spLocks noChangeShapeType="1"/>
          </p:cNvSpPr>
          <p:nvPr/>
        </p:nvSpPr>
        <p:spPr bwMode="auto">
          <a:xfrm flipV="1">
            <a:off x="8472489" y="4652964"/>
            <a:ext cx="936625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i="1">
              <a:solidFill>
                <a:srgbClr val="CC0066"/>
              </a:solidFill>
              <a:latin typeface="Arial" charset="0"/>
              <a:cs typeface="Arial" charset="0"/>
            </a:endParaRPr>
          </a:p>
        </p:txBody>
      </p:sp>
      <p:sp>
        <p:nvSpPr>
          <p:cNvPr id="10249" name="Line 15"/>
          <p:cNvSpPr>
            <a:spLocks noChangeShapeType="1"/>
          </p:cNvSpPr>
          <p:nvPr/>
        </p:nvSpPr>
        <p:spPr bwMode="auto">
          <a:xfrm flipH="1">
            <a:off x="5808664" y="5589588"/>
            <a:ext cx="2663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i="1">
              <a:solidFill>
                <a:srgbClr val="CC006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2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528" y="65088"/>
            <a:ext cx="8229600" cy="1143000"/>
          </a:xfrm>
        </p:spPr>
        <p:txBody>
          <a:bodyPr/>
          <a:lstStyle/>
          <a:p>
            <a:pPr eaLnBrk="1" hangingPunct="1"/>
            <a:r>
              <a:rPr lang="ru-RU" i="1" smtClean="0">
                <a:solidFill>
                  <a:srgbClr val="7030A0"/>
                </a:solidFill>
              </a:rPr>
              <a:t>Двухмерное пространство</a:t>
            </a:r>
          </a:p>
        </p:txBody>
      </p:sp>
      <p:sp>
        <p:nvSpPr>
          <p:cNvPr id="11268" name="Rectangle 50"/>
          <p:cNvSpPr>
            <a:spLocks noChangeArrowheads="1"/>
          </p:cNvSpPr>
          <p:nvPr/>
        </p:nvSpPr>
        <p:spPr bwMode="auto">
          <a:xfrm>
            <a:off x="1703512" y="1052736"/>
            <a:ext cx="8784976" cy="503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3600" i="1" dirty="0">
                <a:solidFill>
                  <a:srgbClr val="C00000"/>
                </a:solidFill>
                <a:latin typeface="Arial" charset="0"/>
                <a:cs typeface="Arial" charset="0"/>
              </a:rPr>
              <a:t>Плоскость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3600" i="1" dirty="0">
                <a:solidFill>
                  <a:srgbClr val="C00000"/>
                </a:solidFill>
                <a:latin typeface="Arial" charset="0"/>
                <a:cs typeface="Arial" charset="0"/>
              </a:rPr>
              <a:t> это двумерное пространство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3600" i="1" dirty="0">
                <a:solidFill>
                  <a:srgbClr val="7030A0"/>
                </a:solidFill>
                <a:latin typeface="Arial" charset="0"/>
                <a:cs typeface="Arial" charset="0"/>
              </a:rPr>
              <a:t>Какие фигуры могут жить в этом мире?</a:t>
            </a:r>
          </a:p>
        </p:txBody>
      </p:sp>
      <p:sp>
        <p:nvSpPr>
          <p:cNvPr id="15413" name="AutoShape 53"/>
          <p:cNvSpPr>
            <a:spLocks noChangeArrowheads="1"/>
          </p:cNvSpPr>
          <p:nvPr/>
        </p:nvSpPr>
        <p:spPr bwMode="auto">
          <a:xfrm>
            <a:off x="3648075" y="3860801"/>
            <a:ext cx="1512888" cy="1439863"/>
          </a:xfrm>
          <a:prstGeom prst="parallelogram">
            <a:avLst>
              <a:gd name="adj" fmla="val 2626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i="1">
              <a:solidFill>
                <a:srgbClr val="CC0066"/>
              </a:solidFill>
              <a:latin typeface="Arial" charset="0"/>
              <a:cs typeface="Arial" charset="0"/>
            </a:endParaRPr>
          </a:p>
        </p:txBody>
      </p:sp>
      <p:sp>
        <p:nvSpPr>
          <p:cNvPr id="15414" name="Rectangle 54"/>
          <p:cNvSpPr>
            <a:spLocks noChangeArrowheads="1"/>
          </p:cNvSpPr>
          <p:nvPr/>
        </p:nvSpPr>
        <p:spPr bwMode="auto">
          <a:xfrm>
            <a:off x="7680325" y="3500438"/>
            <a:ext cx="1295400" cy="14398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i="1">
              <a:solidFill>
                <a:srgbClr val="CC0066"/>
              </a:solidFill>
              <a:latin typeface="Arial" charset="0"/>
              <a:cs typeface="Arial" charset="0"/>
            </a:endParaRPr>
          </a:p>
        </p:txBody>
      </p:sp>
      <p:sp>
        <p:nvSpPr>
          <p:cNvPr id="15415" name="AutoShape 55"/>
          <p:cNvSpPr>
            <a:spLocks noChangeArrowheads="1"/>
          </p:cNvSpPr>
          <p:nvPr/>
        </p:nvSpPr>
        <p:spPr bwMode="auto">
          <a:xfrm>
            <a:off x="9048751" y="4076701"/>
            <a:ext cx="1152525" cy="201612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i="1">
              <a:solidFill>
                <a:srgbClr val="CC0066"/>
              </a:solidFill>
              <a:latin typeface="Arial" charset="0"/>
              <a:cs typeface="Arial" charset="0"/>
            </a:endParaRPr>
          </a:p>
        </p:txBody>
      </p:sp>
      <p:sp>
        <p:nvSpPr>
          <p:cNvPr id="15416" name="AutoShape 56"/>
          <p:cNvSpPr>
            <a:spLocks noChangeArrowheads="1"/>
          </p:cNvSpPr>
          <p:nvPr/>
        </p:nvSpPr>
        <p:spPr bwMode="auto">
          <a:xfrm>
            <a:off x="5232401" y="4365626"/>
            <a:ext cx="1871663" cy="13684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i="1">
              <a:solidFill>
                <a:srgbClr val="CC0066"/>
              </a:solidFill>
              <a:latin typeface="Arial" charset="0"/>
              <a:cs typeface="Arial" charset="0"/>
            </a:endParaRPr>
          </a:p>
        </p:txBody>
      </p:sp>
      <p:sp>
        <p:nvSpPr>
          <p:cNvPr id="15417" name="Oval 57"/>
          <p:cNvSpPr>
            <a:spLocks noChangeArrowheads="1"/>
          </p:cNvSpPr>
          <p:nvPr/>
        </p:nvSpPr>
        <p:spPr bwMode="auto">
          <a:xfrm>
            <a:off x="2566988" y="4724400"/>
            <a:ext cx="1079500" cy="12954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i="1">
              <a:solidFill>
                <a:srgbClr val="CC006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28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13" grpId="0" animBg="1"/>
      <p:bldP spid="15414" grpId="0" animBg="1"/>
      <p:bldP spid="15415" grpId="0" animBg="1"/>
      <p:bldP spid="15416" grpId="0" animBg="1"/>
      <p:bldP spid="154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000" i="1" dirty="0">
                <a:solidFill>
                  <a:srgbClr val="7030A0"/>
                </a:solidFill>
              </a:rPr>
              <a:t>Двухмерное </a:t>
            </a:r>
            <a:br>
              <a:rPr lang="ru-RU" sz="4000" i="1" dirty="0">
                <a:solidFill>
                  <a:srgbClr val="7030A0"/>
                </a:solidFill>
              </a:rPr>
            </a:br>
            <a:r>
              <a:rPr lang="ru-RU" sz="4000" i="1" dirty="0">
                <a:solidFill>
                  <a:srgbClr val="7030A0"/>
                </a:solidFill>
              </a:rPr>
              <a:t>пространство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8543925" y="4221163"/>
            <a:ext cx="172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>
                <a:solidFill>
                  <a:prstClr val="black"/>
                </a:solidFill>
                <a:latin typeface="Arial" charset="0"/>
                <a:cs typeface="Arial" charset="0"/>
              </a:rPr>
              <a:t>Выкройка</a:t>
            </a:r>
          </a:p>
        </p:txBody>
      </p:sp>
      <p:pic>
        <p:nvPicPr>
          <p:cNvPr id="12294" name="Picture 12" descr="C:\Users\1\Downloads\179696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553" y="1844824"/>
            <a:ext cx="4125913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24" y="809618"/>
            <a:ext cx="4220164" cy="60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>
                <a:solidFill>
                  <a:srgbClr val="7030A0"/>
                </a:solidFill>
              </a:rPr>
              <a:t>Одномерное пространство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200" i="1">
                <a:solidFill>
                  <a:srgbClr val="002060"/>
                </a:solidFill>
              </a:rPr>
              <a:t>Попробуем убрать еще одно измерение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i="1">
                <a:solidFill>
                  <a:srgbClr val="002060"/>
                </a:solidFill>
              </a:rPr>
              <a:t>Осталось одномерное пространство с одним измерением -длиной</a:t>
            </a:r>
          </a:p>
        </p:txBody>
      </p:sp>
      <p:sp>
        <p:nvSpPr>
          <p:cNvPr id="14341" name="Line 13"/>
          <p:cNvSpPr>
            <a:spLocks noChangeShapeType="1"/>
          </p:cNvSpPr>
          <p:nvPr/>
        </p:nvSpPr>
        <p:spPr bwMode="auto">
          <a:xfrm flipH="1">
            <a:off x="5808664" y="5589588"/>
            <a:ext cx="2663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i="1">
              <a:solidFill>
                <a:srgbClr val="CC0066"/>
              </a:solidFill>
              <a:latin typeface="Arial" charset="0"/>
              <a:cs typeface="Arial" charset="0"/>
            </a:endParaRPr>
          </a:p>
        </p:txBody>
      </p:sp>
      <p:sp>
        <p:nvSpPr>
          <p:cNvPr id="14342" name="Rectangle 15"/>
          <p:cNvSpPr>
            <a:spLocks noChangeArrowheads="1"/>
          </p:cNvSpPr>
          <p:nvPr/>
        </p:nvSpPr>
        <p:spPr bwMode="auto">
          <a:xfrm>
            <a:off x="6167438" y="1628776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2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V="1">
            <a:off x="8472489" y="4652964"/>
            <a:ext cx="936625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i="1">
              <a:solidFill>
                <a:srgbClr val="CC0066"/>
              </a:solidFill>
              <a:latin typeface="Arial" charset="0"/>
              <a:cs typeface="Arial" charset="0"/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6629400" y="376238"/>
            <a:ext cx="4038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2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2547" name="AutoShape 19"/>
          <p:cNvSpPr>
            <a:spLocks noChangeArrowheads="1"/>
          </p:cNvSpPr>
          <p:nvPr/>
        </p:nvSpPr>
        <p:spPr bwMode="auto">
          <a:xfrm>
            <a:off x="6284914" y="4859313"/>
            <a:ext cx="2879725" cy="720725"/>
          </a:xfrm>
          <a:prstGeom prst="parallelogram">
            <a:avLst>
              <a:gd name="adj" fmla="val 99890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i="1">
              <a:solidFill>
                <a:srgbClr val="CC0066"/>
              </a:solidFill>
              <a:latin typeface="Arial" charset="0"/>
              <a:cs typeface="Arial" charset="0"/>
            </a:endParaRPr>
          </a:p>
        </p:txBody>
      </p:sp>
      <p:sp>
        <p:nvSpPr>
          <p:cNvPr id="14346" name="Line 20"/>
          <p:cNvSpPr>
            <a:spLocks noChangeShapeType="1"/>
          </p:cNvSpPr>
          <p:nvPr/>
        </p:nvSpPr>
        <p:spPr bwMode="auto">
          <a:xfrm>
            <a:off x="6383338" y="5589588"/>
            <a:ext cx="2087562" cy="0"/>
          </a:xfrm>
          <a:prstGeom prst="line">
            <a:avLst/>
          </a:prstGeom>
          <a:noFill/>
          <a:ln w="57150">
            <a:solidFill>
              <a:srgbClr val="CC0066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i="1">
              <a:solidFill>
                <a:srgbClr val="CC006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72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5" grpId="0" animBg="1"/>
      <p:bldP spid="225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922337"/>
          </a:xfrm>
        </p:spPr>
        <p:txBody>
          <a:bodyPr/>
          <a:lstStyle/>
          <a:p>
            <a:pPr eaLnBrk="1" hangingPunct="1"/>
            <a:r>
              <a:rPr lang="ru-RU" i="1" smtClean="0">
                <a:solidFill>
                  <a:srgbClr val="7030A0"/>
                </a:solidFill>
              </a:rPr>
              <a:t>Одномерное пространство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135560" y="148478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3600" i="1" dirty="0">
                <a:solidFill>
                  <a:srgbClr val="002060"/>
                </a:solidFill>
                <a:latin typeface="Arial" charset="0"/>
                <a:cs typeface="Arial" charset="0"/>
              </a:rPr>
              <a:t>Этот мир полностью лежит на прямой.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3600" i="1" dirty="0">
                <a:solidFill>
                  <a:srgbClr val="002060"/>
                </a:solidFill>
                <a:latin typeface="Arial" charset="0"/>
                <a:cs typeface="Arial" charset="0"/>
              </a:rPr>
              <a:t>Какие фигуры могут жить в этом мире?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3600" i="1" dirty="0">
                <a:solidFill>
                  <a:srgbClr val="002060"/>
                </a:solidFill>
                <a:latin typeface="Arial" charset="0"/>
                <a:cs typeface="Arial" charset="0"/>
              </a:rPr>
              <a:t>Жители его- отрезки, </a:t>
            </a:r>
            <a:r>
              <a:rPr lang="ru-RU" sz="3600" i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лучи,точки</a:t>
            </a:r>
            <a:endParaRPr lang="ru-RU" sz="3600" i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3600" i="1" dirty="0">
              <a:solidFill>
                <a:srgbClr val="C0504D"/>
              </a:solidFill>
              <a:latin typeface="Arial" charset="0"/>
              <a:cs typeface="Arial" charset="0"/>
            </a:endParaRPr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3143251" y="5516563"/>
            <a:ext cx="144463" cy="144462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i="1">
              <a:solidFill>
                <a:srgbClr val="CC0066"/>
              </a:solidFill>
              <a:latin typeface="Arial" charset="0"/>
              <a:cs typeface="Arial" charset="0"/>
            </a:endParaRPr>
          </a:p>
        </p:txBody>
      </p:sp>
      <p:sp>
        <p:nvSpPr>
          <p:cNvPr id="15366" name="Line 10"/>
          <p:cNvSpPr>
            <a:spLocks noChangeShapeType="1"/>
          </p:cNvSpPr>
          <p:nvPr/>
        </p:nvSpPr>
        <p:spPr bwMode="auto">
          <a:xfrm>
            <a:off x="2495550" y="5589588"/>
            <a:ext cx="5761038" cy="0"/>
          </a:xfrm>
          <a:prstGeom prst="line">
            <a:avLst/>
          </a:prstGeom>
          <a:noFill/>
          <a:ln w="57150">
            <a:solidFill>
              <a:srgbClr val="CC0066"/>
            </a:solidFill>
            <a:round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i="1">
              <a:solidFill>
                <a:srgbClr val="CC0066"/>
              </a:solidFill>
              <a:latin typeface="Arial" charset="0"/>
              <a:cs typeface="Arial" charset="0"/>
            </a:endParaRPr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5303838" y="5516563"/>
            <a:ext cx="144462" cy="144462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i="1">
              <a:solidFill>
                <a:srgbClr val="CC0066"/>
              </a:solidFill>
              <a:latin typeface="Arial" charset="0"/>
              <a:cs typeface="Arial" charset="0"/>
            </a:endParaRPr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6024563" y="5516563"/>
            <a:ext cx="144462" cy="144462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i="1">
              <a:solidFill>
                <a:srgbClr val="CC0066"/>
              </a:solidFill>
              <a:latin typeface="Arial" charset="0"/>
              <a:cs typeface="Arial" charset="0"/>
            </a:endParaRP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000376" y="4652963"/>
            <a:ext cx="5746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4400" i="1">
                <a:solidFill>
                  <a:srgbClr val="CC0066"/>
                </a:solidFill>
                <a:latin typeface="Arial" charset="0"/>
                <a:cs typeface="Arial" charset="0"/>
              </a:rPr>
              <a:t>А</a:t>
            </a: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5880101" y="4652963"/>
            <a:ext cx="5873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i="1">
                <a:solidFill>
                  <a:srgbClr val="CC0066"/>
                </a:solidFill>
                <a:latin typeface="Arial" charset="0"/>
                <a:cs typeface="Arial" charset="0"/>
              </a:rPr>
              <a:t>С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5159376" y="4652963"/>
            <a:ext cx="55721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i="1">
                <a:solidFill>
                  <a:srgbClr val="CC0066"/>
                </a:solidFill>
                <a:latin typeface="Arial" charset="0"/>
                <a:cs typeface="Arial" charset="0"/>
              </a:rPr>
              <a:t>В</a:t>
            </a:r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3143250" y="5597526"/>
            <a:ext cx="2159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i="1">
              <a:solidFill>
                <a:srgbClr val="CC0066"/>
              </a:solidFill>
              <a:latin typeface="Arial" charset="0"/>
              <a:cs typeface="Arial" charset="0"/>
            </a:endParaRPr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5375275" y="5589588"/>
            <a:ext cx="280828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i="1">
              <a:solidFill>
                <a:srgbClr val="CC006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51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6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6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6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 animBg="1"/>
      <p:bldP spid="26635" grpId="0" animBg="1"/>
      <p:bldP spid="26636" grpId="0" animBg="1"/>
      <p:bldP spid="26640" grpId="0" animBg="1"/>
      <p:bldP spid="266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7030A0"/>
                </a:solidFill>
              </a:rPr>
              <a:t>Нуль измерений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1268414"/>
            <a:ext cx="8229600" cy="48863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Давайте уберем и длину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В мире геометрии существует фигура, которая не имеет измерений.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Что же это за фигура? </a:t>
            </a:r>
          </a:p>
        </p:txBody>
      </p:sp>
      <p:sp>
        <p:nvSpPr>
          <p:cNvPr id="16388" name="Oval 8"/>
          <p:cNvSpPr>
            <a:spLocks noChangeArrowheads="1"/>
          </p:cNvSpPr>
          <p:nvPr/>
        </p:nvSpPr>
        <p:spPr bwMode="auto">
          <a:xfrm>
            <a:off x="3935413" y="6165850"/>
            <a:ext cx="914400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i="1">
              <a:solidFill>
                <a:srgbClr val="CC0066"/>
              </a:solidFill>
              <a:latin typeface="Arial" charset="0"/>
              <a:cs typeface="Arial" charset="0"/>
            </a:endParaRPr>
          </a:p>
        </p:txBody>
      </p:sp>
      <p:sp>
        <p:nvSpPr>
          <p:cNvPr id="16389" name="Oval 9"/>
          <p:cNvSpPr>
            <a:spLocks noChangeArrowheads="1"/>
          </p:cNvSpPr>
          <p:nvPr/>
        </p:nvSpPr>
        <p:spPr bwMode="auto">
          <a:xfrm>
            <a:off x="4656139" y="5229226"/>
            <a:ext cx="71437" cy="73025"/>
          </a:xfrm>
          <a:prstGeom prst="ellipse">
            <a:avLst/>
          </a:prstGeom>
          <a:solidFill>
            <a:srgbClr val="CC0066"/>
          </a:solidFill>
          <a:ln w="9525" algn="ctr">
            <a:solidFill>
              <a:srgbClr val="CC0066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i="1">
              <a:solidFill>
                <a:srgbClr val="CC0066"/>
              </a:solidFill>
              <a:latin typeface="Arial" charset="0"/>
              <a:cs typeface="Arial" charset="0"/>
            </a:endParaRP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4511675" y="4581525"/>
            <a:ext cx="6477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4400" i="1">
                <a:solidFill>
                  <a:srgbClr val="CC0066"/>
                </a:solidFill>
                <a:latin typeface="Arial" charset="0"/>
                <a:cs typeface="Arial" charset="0"/>
              </a:rPr>
              <a:t>А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135188" y="4508501"/>
            <a:ext cx="6985000" cy="792163"/>
            <a:chOff x="249" y="2840"/>
            <a:chExt cx="4400" cy="499"/>
          </a:xfrm>
        </p:grpSpPr>
        <p:sp>
          <p:nvSpPr>
            <p:cNvPr id="16393" name="Line 12"/>
            <p:cNvSpPr>
              <a:spLocks noChangeShapeType="1"/>
            </p:cNvSpPr>
            <p:nvPr/>
          </p:nvSpPr>
          <p:spPr bwMode="auto">
            <a:xfrm>
              <a:off x="249" y="3339"/>
              <a:ext cx="4400" cy="0"/>
            </a:xfrm>
            <a:prstGeom prst="line">
              <a:avLst/>
            </a:prstGeom>
            <a:noFill/>
            <a:ln w="76200">
              <a:solidFill>
                <a:srgbClr val="CC0066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i="1">
                <a:solidFill>
                  <a:srgbClr val="CC00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94" name="Rectangle 13"/>
            <p:cNvSpPr>
              <a:spLocks noChangeArrowheads="1"/>
            </p:cNvSpPr>
            <p:nvPr/>
          </p:nvSpPr>
          <p:spPr bwMode="auto">
            <a:xfrm>
              <a:off x="3969" y="2840"/>
              <a:ext cx="351" cy="4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400" i="1">
                  <a:solidFill>
                    <a:srgbClr val="CC0066"/>
                  </a:solidFill>
                  <a:latin typeface="Arial" charset="0"/>
                  <a:cs typeface="Arial" charset="0"/>
                </a:rPr>
                <a:t>В</a:t>
              </a:r>
            </a:p>
          </p:txBody>
        </p:sp>
      </p:grp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424113" y="5661025"/>
            <a:ext cx="360045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4400" i="1">
                <a:solidFill>
                  <a:srgbClr val="FF0000"/>
                </a:solidFill>
                <a:latin typeface="Arial" charset="0"/>
                <a:cs typeface="Arial" charset="0"/>
              </a:rPr>
              <a:t>Это точка</a:t>
            </a:r>
          </a:p>
        </p:txBody>
      </p:sp>
    </p:spTree>
    <p:extLst>
      <p:ext uri="{BB962C8B-B14F-4D97-AF65-F5344CB8AC3E}">
        <p14:creationId xmlns:p14="http://schemas.microsoft.com/office/powerpoint/2010/main" val="251030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Пространство и размерность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433513" y="1420813"/>
            <a:ext cx="9324975" cy="4525963"/>
          </a:xfrm>
          <a:solidFill>
            <a:srgbClr val="A1FDDE"/>
          </a:solidFill>
        </p:spPr>
        <p:txBody>
          <a:bodyPr/>
          <a:lstStyle/>
          <a:p>
            <a:pPr marL="0" indent="0" eaLnBrk="1" hangingPunct="1">
              <a:buNone/>
            </a:pPr>
            <a:endParaRPr lang="ru-RU" dirty="0" smtClean="0"/>
          </a:p>
          <a:p>
            <a:pPr marL="0" indent="0" eaLnBrk="1" hangingPunct="1">
              <a:buNone/>
            </a:pPr>
            <a:endParaRPr lang="ru-RU" dirty="0" smtClean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774826" y="2708275"/>
            <a:ext cx="792163" cy="2160588"/>
          </a:xfrm>
          <a:prstGeom prst="rect">
            <a:avLst/>
          </a:prstGeom>
          <a:solidFill>
            <a:schemeClr val="accent1"/>
          </a:solidFill>
          <a:ln w="38100" algn="ctr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i="1">
              <a:solidFill>
                <a:srgbClr val="CC0066"/>
              </a:solidFill>
              <a:latin typeface="Arial" charset="0"/>
              <a:cs typeface="Arial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503613" y="2708275"/>
            <a:ext cx="1439862" cy="2160588"/>
          </a:xfrm>
          <a:prstGeom prst="rect">
            <a:avLst/>
          </a:prstGeom>
          <a:solidFill>
            <a:srgbClr val="E1FEA0"/>
          </a:solidFill>
          <a:ln w="38100" algn="ctr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i="1">
              <a:solidFill>
                <a:srgbClr val="CC0066"/>
              </a:solidFill>
              <a:latin typeface="Arial" charset="0"/>
              <a:cs typeface="Arial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8256588" y="2708275"/>
            <a:ext cx="2159000" cy="2160588"/>
          </a:xfrm>
          <a:prstGeom prst="rect">
            <a:avLst/>
          </a:prstGeom>
          <a:solidFill>
            <a:srgbClr val="FEA0D8"/>
          </a:solidFill>
          <a:ln w="38100" algn="ctr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i="1">
              <a:solidFill>
                <a:srgbClr val="CC0066"/>
              </a:solidFill>
              <a:latin typeface="Arial" charset="0"/>
              <a:cs typeface="Arial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5664200" y="2708275"/>
            <a:ext cx="1944688" cy="2160588"/>
          </a:xfrm>
          <a:prstGeom prst="rect">
            <a:avLst/>
          </a:prstGeom>
          <a:solidFill>
            <a:srgbClr val="B9E5C7"/>
          </a:solidFill>
          <a:ln w="38100" algn="ctr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i="1">
              <a:solidFill>
                <a:srgbClr val="CC0066"/>
              </a:solidFill>
              <a:latin typeface="Arial" charset="0"/>
              <a:cs typeface="Arial" charset="0"/>
            </a:endParaRP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2566989" y="3789363"/>
            <a:ext cx="936625" cy="0"/>
          </a:xfrm>
          <a:prstGeom prst="line">
            <a:avLst/>
          </a:prstGeom>
          <a:noFill/>
          <a:ln w="57150">
            <a:solidFill>
              <a:srgbClr val="CC0066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i="1">
              <a:solidFill>
                <a:srgbClr val="CC0066"/>
              </a:solidFill>
              <a:latin typeface="Arial" charset="0"/>
              <a:cs typeface="Arial" charset="0"/>
            </a:endParaRP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4800601" y="3933825"/>
            <a:ext cx="936625" cy="0"/>
          </a:xfrm>
          <a:prstGeom prst="line">
            <a:avLst/>
          </a:prstGeom>
          <a:noFill/>
          <a:ln w="57150">
            <a:solidFill>
              <a:srgbClr val="CC0066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i="1">
              <a:solidFill>
                <a:srgbClr val="CC0066"/>
              </a:solidFill>
              <a:latin typeface="Arial" charset="0"/>
              <a:cs typeface="Arial" charset="0"/>
            </a:endParaRP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7464426" y="3933825"/>
            <a:ext cx="936625" cy="0"/>
          </a:xfrm>
          <a:prstGeom prst="line">
            <a:avLst/>
          </a:prstGeom>
          <a:noFill/>
          <a:ln w="57150">
            <a:solidFill>
              <a:srgbClr val="CC0066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i="1">
              <a:solidFill>
                <a:srgbClr val="CC0066"/>
              </a:solidFill>
              <a:latin typeface="Arial" charset="0"/>
              <a:cs typeface="Arial" charset="0"/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524000" y="1628775"/>
            <a:ext cx="1079500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i="1">
                <a:solidFill>
                  <a:srgbClr val="C0504D"/>
                </a:solidFill>
                <a:latin typeface="Arial" charset="0"/>
                <a:cs typeface="Arial" charset="0"/>
              </a:rPr>
              <a:t>0 измерений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3071814" y="1844676"/>
            <a:ext cx="1862137" cy="779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i="1">
                <a:solidFill>
                  <a:srgbClr val="C0504D"/>
                </a:solidFill>
                <a:latin typeface="Arial" charset="0"/>
                <a:cs typeface="Arial" charset="0"/>
              </a:rPr>
              <a:t>Одномерное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i="1">
                <a:solidFill>
                  <a:srgbClr val="C0504D"/>
                </a:solidFill>
                <a:latin typeface="Arial" charset="0"/>
                <a:cs typeface="Arial" charset="0"/>
              </a:rPr>
              <a:t> пространство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4224338" y="1989138"/>
            <a:ext cx="4572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>
                <a:solidFill>
                  <a:srgbClr val="C0504D"/>
                </a:solidFill>
                <a:latin typeface="Arial" charset="0"/>
                <a:cs typeface="Arial" charset="0"/>
              </a:rPr>
              <a:t>Двухмерное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>
                <a:solidFill>
                  <a:srgbClr val="C0504D"/>
                </a:solidFill>
                <a:latin typeface="Arial" charset="0"/>
                <a:cs typeface="Arial" charset="0"/>
              </a:rPr>
              <a:t> пространство</a:t>
            </a: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6888163" y="2060575"/>
            <a:ext cx="4572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>
                <a:solidFill>
                  <a:srgbClr val="C0504D"/>
                </a:solidFill>
                <a:latin typeface="Arial" charset="0"/>
                <a:cs typeface="Arial" charset="0"/>
              </a:rPr>
              <a:t>Трехмерное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>
                <a:solidFill>
                  <a:srgbClr val="C0504D"/>
                </a:solidFill>
                <a:latin typeface="Arial" charset="0"/>
                <a:cs typeface="Arial" charset="0"/>
              </a:rPr>
              <a:t> пространство</a:t>
            </a:r>
          </a:p>
        </p:txBody>
      </p:sp>
      <p:sp>
        <p:nvSpPr>
          <p:cNvPr id="17423" name="Oval 15"/>
          <p:cNvSpPr>
            <a:spLocks noChangeArrowheads="1"/>
          </p:cNvSpPr>
          <p:nvPr/>
        </p:nvSpPr>
        <p:spPr bwMode="auto">
          <a:xfrm>
            <a:off x="2063751" y="3213101"/>
            <a:ext cx="144463" cy="144463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rgbClr val="CC0066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i="1">
              <a:solidFill>
                <a:srgbClr val="CC0066"/>
              </a:solidFill>
              <a:latin typeface="Arial" charset="0"/>
              <a:cs typeface="Arial" charset="0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1703388" y="4076701"/>
            <a:ext cx="863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i="1">
                <a:solidFill>
                  <a:srgbClr val="CC0066"/>
                </a:solidFill>
                <a:latin typeface="Arial" charset="0"/>
                <a:cs typeface="Arial" charset="0"/>
              </a:rPr>
              <a:t>точка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2495550" y="3357563"/>
            <a:ext cx="10795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i="1">
                <a:solidFill>
                  <a:srgbClr val="C0504D"/>
                </a:solidFill>
                <a:latin typeface="Arial" charset="0"/>
                <a:cs typeface="Arial" charset="0"/>
              </a:rPr>
              <a:t>+длина</a:t>
            </a:r>
          </a:p>
        </p:txBody>
      </p:sp>
      <p:sp>
        <p:nvSpPr>
          <p:cNvPr id="17426" name="Oval 19"/>
          <p:cNvSpPr>
            <a:spLocks noChangeArrowheads="1"/>
          </p:cNvSpPr>
          <p:nvPr/>
        </p:nvSpPr>
        <p:spPr bwMode="auto">
          <a:xfrm>
            <a:off x="2135188" y="3284538"/>
            <a:ext cx="914400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i="1">
              <a:solidFill>
                <a:srgbClr val="CC0066"/>
              </a:solidFill>
              <a:latin typeface="Arial" charset="0"/>
              <a:cs typeface="Arial" charset="0"/>
            </a:endParaRPr>
          </a:p>
        </p:txBody>
      </p:sp>
      <p:grpSp>
        <p:nvGrpSpPr>
          <p:cNvPr id="17427" name="Group 28"/>
          <p:cNvGrpSpPr>
            <a:grpSpLocks/>
          </p:cNvGrpSpPr>
          <p:nvPr/>
        </p:nvGrpSpPr>
        <p:grpSpPr bwMode="auto">
          <a:xfrm>
            <a:off x="3792539" y="3284538"/>
            <a:ext cx="865187" cy="144462"/>
            <a:chOff x="1020" y="3475"/>
            <a:chExt cx="545" cy="91"/>
          </a:xfrm>
        </p:grpSpPr>
        <p:sp>
          <p:nvSpPr>
            <p:cNvPr id="17435" name="Oval 25"/>
            <p:cNvSpPr>
              <a:spLocks noChangeArrowheads="1"/>
            </p:cNvSpPr>
            <p:nvPr/>
          </p:nvSpPr>
          <p:spPr bwMode="auto">
            <a:xfrm>
              <a:off x="1020" y="3475"/>
              <a:ext cx="91" cy="91"/>
            </a:xfrm>
            <a:prstGeom prst="ellipse">
              <a:avLst/>
            </a:prstGeom>
            <a:solidFill>
              <a:srgbClr val="CC0066"/>
            </a:solidFill>
            <a:ln w="9525" algn="ctr">
              <a:solidFill>
                <a:srgbClr val="CC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i="1">
                <a:solidFill>
                  <a:srgbClr val="CC00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436" name="Oval 26"/>
            <p:cNvSpPr>
              <a:spLocks noChangeArrowheads="1"/>
            </p:cNvSpPr>
            <p:nvPr/>
          </p:nvSpPr>
          <p:spPr bwMode="auto">
            <a:xfrm>
              <a:off x="1474" y="3475"/>
              <a:ext cx="91" cy="91"/>
            </a:xfrm>
            <a:prstGeom prst="ellipse">
              <a:avLst/>
            </a:prstGeom>
            <a:solidFill>
              <a:srgbClr val="CC0066"/>
            </a:solidFill>
            <a:ln w="9525" algn="ctr">
              <a:solidFill>
                <a:srgbClr val="CC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i="1">
                <a:solidFill>
                  <a:srgbClr val="CC00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437" name="Line 27"/>
            <p:cNvSpPr>
              <a:spLocks noChangeShapeType="1"/>
            </p:cNvSpPr>
            <p:nvPr/>
          </p:nvSpPr>
          <p:spPr bwMode="auto">
            <a:xfrm>
              <a:off x="1066" y="3521"/>
              <a:ext cx="453" cy="0"/>
            </a:xfrm>
            <a:prstGeom prst="line">
              <a:avLst/>
            </a:prstGeom>
            <a:noFill/>
            <a:ln w="57150">
              <a:solidFill>
                <a:srgbClr val="CC0066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i="1">
                <a:solidFill>
                  <a:srgbClr val="CC0066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7428" name="Text Box 29"/>
          <p:cNvSpPr txBox="1">
            <a:spLocks noChangeArrowheads="1"/>
          </p:cNvSpPr>
          <p:nvPr/>
        </p:nvSpPr>
        <p:spPr bwMode="auto">
          <a:xfrm>
            <a:off x="3648075" y="4221163"/>
            <a:ext cx="1225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i="1">
                <a:solidFill>
                  <a:srgbClr val="CC0066"/>
                </a:solidFill>
                <a:latin typeface="Arial" charset="0"/>
                <a:cs typeface="Arial" charset="0"/>
              </a:rPr>
              <a:t>отрезок</a:t>
            </a:r>
          </a:p>
        </p:txBody>
      </p:sp>
      <p:sp>
        <p:nvSpPr>
          <p:cNvPr id="17429" name="AutoShape 30"/>
          <p:cNvSpPr>
            <a:spLocks noChangeArrowheads="1"/>
          </p:cNvSpPr>
          <p:nvPr/>
        </p:nvSpPr>
        <p:spPr bwMode="auto">
          <a:xfrm>
            <a:off x="6311901" y="2997200"/>
            <a:ext cx="576263" cy="64770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i="1">
              <a:solidFill>
                <a:srgbClr val="CC0066"/>
              </a:solidFill>
              <a:latin typeface="Arial" charset="0"/>
              <a:cs typeface="Arial" charset="0"/>
            </a:endParaRPr>
          </a:p>
        </p:txBody>
      </p:sp>
      <p:sp>
        <p:nvSpPr>
          <p:cNvPr id="17430" name="Text Box 31"/>
          <p:cNvSpPr txBox="1">
            <a:spLocks noChangeArrowheads="1"/>
          </p:cNvSpPr>
          <p:nvPr/>
        </p:nvSpPr>
        <p:spPr bwMode="auto">
          <a:xfrm>
            <a:off x="5735638" y="4221163"/>
            <a:ext cx="18732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i="1">
                <a:solidFill>
                  <a:srgbClr val="CC0066"/>
                </a:solidFill>
                <a:latin typeface="Arial" charset="0"/>
                <a:cs typeface="Arial" charset="0"/>
              </a:rPr>
              <a:t>треугольник</a:t>
            </a:r>
          </a:p>
        </p:txBody>
      </p:sp>
      <p:sp>
        <p:nvSpPr>
          <p:cNvPr id="17431" name="Text Box 32"/>
          <p:cNvSpPr txBox="1">
            <a:spLocks noChangeArrowheads="1"/>
          </p:cNvSpPr>
          <p:nvPr/>
        </p:nvSpPr>
        <p:spPr bwMode="auto">
          <a:xfrm>
            <a:off x="4800601" y="3500438"/>
            <a:ext cx="12239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i="1">
                <a:solidFill>
                  <a:srgbClr val="C0504D"/>
                </a:solidFill>
                <a:latin typeface="Arial" charset="0"/>
                <a:cs typeface="Arial" charset="0"/>
              </a:rPr>
              <a:t>+ширина</a:t>
            </a:r>
          </a:p>
        </p:txBody>
      </p:sp>
      <p:sp>
        <p:nvSpPr>
          <p:cNvPr id="17432" name="Text Box 33"/>
          <p:cNvSpPr txBox="1">
            <a:spLocks noChangeArrowheads="1"/>
          </p:cNvSpPr>
          <p:nvPr/>
        </p:nvSpPr>
        <p:spPr bwMode="auto">
          <a:xfrm>
            <a:off x="7464425" y="3573463"/>
            <a:ext cx="12954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i="1">
                <a:solidFill>
                  <a:srgbClr val="C0504D"/>
                </a:solidFill>
                <a:latin typeface="Arial" charset="0"/>
                <a:cs typeface="Arial" charset="0"/>
              </a:rPr>
              <a:t>+высота</a:t>
            </a:r>
          </a:p>
        </p:txBody>
      </p:sp>
      <p:sp>
        <p:nvSpPr>
          <p:cNvPr id="17433" name="AutoShape 34"/>
          <p:cNvSpPr>
            <a:spLocks noChangeArrowheads="1"/>
          </p:cNvSpPr>
          <p:nvPr/>
        </p:nvSpPr>
        <p:spPr bwMode="auto">
          <a:xfrm>
            <a:off x="8975725" y="2997201"/>
            <a:ext cx="649288" cy="792163"/>
          </a:xfrm>
          <a:prstGeom prst="cube">
            <a:avLst>
              <a:gd name="adj" fmla="val 25000"/>
            </a:avLst>
          </a:prstGeom>
          <a:solidFill>
            <a:srgbClr val="CC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i="1">
              <a:solidFill>
                <a:srgbClr val="CC0066"/>
              </a:solidFill>
              <a:latin typeface="Arial" charset="0"/>
              <a:cs typeface="Arial" charset="0"/>
            </a:endParaRPr>
          </a:p>
        </p:txBody>
      </p:sp>
      <p:sp>
        <p:nvSpPr>
          <p:cNvPr id="17434" name="Text Box 35"/>
          <p:cNvSpPr txBox="1">
            <a:spLocks noChangeArrowheads="1"/>
          </p:cNvSpPr>
          <p:nvPr/>
        </p:nvSpPr>
        <p:spPr bwMode="auto">
          <a:xfrm>
            <a:off x="8543926" y="4365626"/>
            <a:ext cx="13684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i="1">
                <a:solidFill>
                  <a:srgbClr val="CC0066"/>
                </a:solidFill>
                <a:latin typeface="Arial" charset="0"/>
                <a:cs typeface="Arial" charset="0"/>
              </a:rPr>
              <a:t>куб</a:t>
            </a:r>
          </a:p>
        </p:txBody>
      </p:sp>
    </p:spTree>
    <p:extLst>
      <p:ext uri="{BB962C8B-B14F-4D97-AF65-F5344CB8AC3E}">
        <p14:creationId xmlns:p14="http://schemas.microsoft.com/office/powerpoint/2010/main" val="160687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47528" y="908720"/>
            <a:ext cx="8229600" cy="4525962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7030A0"/>
                </a:solidFill>
              </a:rPr>
              <a:t>С давних времен люди пытались показать пространственные фигуры на плоскости</a:t>
            </a:r>
          </a:p>
          <a:p>
            <a:pPr eaLnBrk="1" hangingPunct="1"/>
            <a:r>
              <a:rPr lang="ru-RU" dirty="0" smtClean="0">
                <a:solidFill>
                  <a:srgbClr val="7030A0"/>
                </a:solidFill>
              </a:rPr>
              <a:t>Разработана научная теория перспективы, которая позволяла обмануть зрение</a:t>
            </a:r>
          </a:p>
          <a:p>
            <a:pPr eaLnBrk="1" hangingPunct="1"/>
            <a:r>
              <a:rPr lang="ru-RU" dirty="0" smtClean="0">
                <a:solidFill>
                  <a:srgbClr val="7030A0"/>
                </a:solidFill>
              </a:rPr>
              <a:t>Линии, уходящие вдаль –сходятся в одной точке</a:t>
            </a:r>
          </a:p>
        </p:txBody>
      </p:sp>
    </p:spTree>
    <p:extLst>
      <p:ext uri="{BB962C8B-B14F-4D97-AF65-F5344CB8AC3E}">
        <p14:creationId xmlns:p14="http://schemas.microsoft.com/office/powerpoint/2010/main" val="71207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7030A0"/>
                </a:solidFill>
              </a:rPr>
              <a:t>Перспектива</a:t>
            </a:r>
          </a:p>
        </p:txBody>
      </p:sp>
      <p:pic>
        <p:nvPicPr>
          <p:cNvPr id="19460" name="Picture 10" descr="C:\Users\1\Downloads\phoca_thumb_m_01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8164" y="2708275"/>
            <a:ext cx="35639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1" descr="C:\Users\1\Downloads\phoca_thumb_m_01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4114" y="1989139"/>
            <a:ext cx="43195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641404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12"/>
          <p:cNvSpPr txBox="1">
            <a:spLocks noChangeArrowheads="1"/>
          </p:cNvSpPr>
          <p:nvPr/>
        </p:nvSpPr>
        <p:spPr bwMode="auto">
          <a:xfrm>
            <a:off x="4079777" y="116633"/>
            <a:ext cx="4176713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b="1" i="1" dirty="0">
                <a:solidFill>
                  <a:srgbClr val="CC0066"/>
                </a:solidFill>
                <a:latin typeface="Arial" charset="0"/>
                <a:cs typeface="Arial" charset="0"/>
              </a:rPr>
              <a:t>Рисунки венгерского художника Виктора </a:t>
            </a:r>
            <a:r>
              <a:rPr lang="ru-RU" sz="3200" b="1" i="1" dirty="0" err="1">
                <a:solidFill>
                  <a:srgbClr val="CC0066"/>
                </a:solidFill>
                <a:latin typeface="Arial" charset="0"/>
                <a:cs typeface="Arial" charset="0"/>
              </a:rPr>
              <a:t>Вазарели</a:t>
            </a:r>
            <a:endParaRPr lang="ru-RU" sz="3200" b="1" i="1" dirty="0">
              <a:solidFill>
                <a:srgbClr val="CC0066"/>
              </a:solidFill>
              <a:latin typeface="Arial" charset="0"/>
              <a:cs typeface="Arial" charset="0"/>
            </a:endParaRPr>
          </a:p>
        </p:txBody>
      </p:sp>
      <p:pic>
        <p:nvPicPr>
          <p:cNvPr id="21509" name="Picture 13" descr="C:\Users\1\Downloads\post-3-127183264380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7568" y="2348880"/>
            <a:ext cx="784887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142048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Цели </a:t>
            </a:r>
            <a:r>
              <a:rPr lang="ru-RU" smtClean="0">
                <a:solidFill>
                  <a:srgbClr val="C00000"/>
                </a:solidFill>
              </a:rPr>
              <a:t>занятия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002060"/>
                </a:solidFill>
              </a:rPr>
              <a:t>Познакомить с понятиями «пространство», «размерность»</a:t>
            </a: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</a:rPr>
              <a:t>Показать их взаимосвязь и взаимосвязь с геометрическими фигурами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2112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44624"/>
            <a:ext cx="8013154" cy="647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25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0"/>
            <a:ext cx="7416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76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5" y="908720"/>
            <a:ext cx="8912313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91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42900"/>
            <a:ext cx="9144000" cy="66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28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rgbClr val="7030A0"/>
                </a:solidFill>
              </a:rPr>
              <a:t>Изображение пространственных фигур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600" i="1">
                <a:solidFill>
                  <a:srgbClr val="002060"/>
                </a:solidFill>
              </a:rPr>
              <a:t>В геометрии принято изображать линии, скрытые от взора наблюдателя, пунктирными</a:t>
            </a:r>
            <a:r>
              <a:rPr lang="ru-RU" sz="360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2495551" y="4149725"/>
            <a:ext cx="1800225" cy="2159000"/>
          </a:xfrm>
          <a:prstGeom prst="cube">
            <a:avLst>
              <a:gd name="adj" fmla="val 25000"/>
            </a:avLst>
          </a:prstGeom>
          <a:solidFill>
            <a:srgbClr val="FEA0D8"/>
          </a:solidFill>
          <a:ln w="38100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i="1">
              <a:solidFill>
                <a:srgbClr val="CC0066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495551" y="4149725"/>
            <a:ext cx="1800225" cy="2159000"/>
            <a:chOff x="612" y="2614"/>
            <a:chExt cx="1134" cy="1360"/>
          </a:xfrm>
        </p:grpSpPr>
        <p:sp>
          <p:nvSpPr>
            <p:cNvPr id="23566" name="Line 10"/>
            <p:cNvSpPr>
              <a:spLocks noChangeShapeType="1"/>
            </p:cNvSpPr>
            <p:nvPr/>
          </p:nvSpPr>
          <p:spPr bwMode="auto">
            <a:xfrm>
              <a:off x="884" y="3702"/>
              <a:ext cx="862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i="1">
                <a:solidFill>
                  <a:srgbClr val="CC00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567" name="Line 11"/>
            <p:cNvSpPr>
              <a:spLocks noChangeShapeType="1"/>
            </p:cNvSpPr>
            <p:nvPr/>
          </p:nvSpPr>
          <p:spPr bwMode="auto">
            <a:xfrm flipV="1">
              <a:off x="612" y="3702"/>
              <a:ext cx="272" cy="272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i="1">
                <a:solidFill>
                  <a:srgbClr val="CC00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568" name="Line 12"/>
            <p:cNvSpPr>
              <a:spLocks noChangeShapeType="1"/>
            </p:cNvSpPr>
            <p:nvPr/>
          </p:nvSpPr>
          <p:spPr bwMode="auto">
            <a:xfrm>
              <a:off x="884" y="2614"/>
              <a:ext cx="0" cy="1088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i="1">
                <a:solidFill>
                  <a:srgbClr val="CC0066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5951539" y="3716339"/>
            <a:ext cx="2160587" cy="2879725"/>
            <a:chOff x="2880" y="2160"/>
            <a:chExt cx="1361" cy="1814"/>
          </a:xfrm>
        </p:grpSpPr>
        <p:sp>
          <p:nvSpPr>
            <p:cNvPr id="23559" name="Line 36"/>
            <p:cNvSpPr>
              <a:spLocks noChangeShapeType="1"/>
            </p:cNvSpPr>
            <p:nvPr/>
          </p:nvSpPr>
          <p:spPr bwMode="auto">
            <a:xfrm>
              <a:off x="3515" y="2160"/>
              <a:ext cx="318" cy="181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i="1">
                <a:solidFill>
                  <a:srgbClr val="CC0066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23560" name="Group 37"/>
            <p:cNvGrpSpPr>
              <a:grpSpLocks/>
            </p:cNvGrpSpPr>
            <p:nvPr/>
          </p:nvGrpSpPr>
          <p:grpSpPr bwMode="auto">
            <a:xfrm>
              <a:off x="2880" y="2160"/>
              <a:ext cx="1361" cy="1814"/>
              <a:chOff x="2880" y="2160"/>
              <a:chExt cx="1361" cy="1814"/>
            </a:xfrm>
          </p:grpSpPr>
          <p:sp>
            <p:nvSpPr>
              <p:cNvPr id="23561" name="Line 38"/>
              <p:cNvSpPr>
                <a:spLocks noChangeShapeType="1"/>
              </p:cNvSpPr>
              <p:nvPr/>
            </p:nvSpPr>
            <p:spPr bwMode="auto">
              <a:xfrm>
                <a:off x="3515" y="2160"/>
                <a:ext cx="726" cy="907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i="1">
                  <a:solidFill>
                    <a:srgbClr val="CC006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3562" name="Line 39"/>
              <p:cNvSpPr>
                <a:spLocks noChangeShapeType="1"/>
              </p:cNvSpPr>
              <p:nvPr/>
            </p:nvSpPr>
            <p:spPr bwMode="auto">
              <a:xfrm flipH="1">
                <a:off x="3833" y="3067"/>
                <a:ext cx="408" cy="907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i="1">
                  <a:solidFill>
                    <a:srgbClr val="CC006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3563" name="Line 40"/>
              <p:cNvSpPr>
                <a:spLocks noChangeShapeType="1"/>
              </p:cNvSpPr>
              <p:nvPr/>
            </p:nvSpPr>
            <p:spPr bwMode="auto">
              <a:xfrm flipV="1">
                <a:off x="2880" y="3067"/>
                <a:ext cx="1361" cy="454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prstDash val="dash"/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i="1">
                  <a:solidFill>
                    <a:srgbClr val="CC006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3564" name="Line 41"/>
              <p:cNvSpPr>
                <a:spLocks noChangeShapeType="1"/>
              </p:cNvSpPr>
              <p:nvPr/>
            </p:nvSpPr>
            <p:spPr bwMode="auto">
              <a:xfrm>
                <a:off x="2880" y="3521"/>
                <a:ext cx="953" cy="453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i="1">
                  <a:solidFill>
                    <a:srgbClr val="CC006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3565" name="Line 42"/>
              <p:cNvSpPr>
                <a:spLocks noChangeShapeType="1"/>
              </p:cNvSpPr>
              <p:nvPr/>
            </p:nvSpPr>
            <p:spPr bwMode="auto">
              <a:xfrm flipH="1">
                <a:off x="2880" y="2160"/>
                <a:ext cx="635" cy="1361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i="1">
                  <a:solidFill>
                    <a:srgbClr val="CC0066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293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Домашнее задание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Творческая работа «Я- в двухмерном пространстве»</a:t>
            </a:r>
          </a:p>
        </p:txBody>
      </p:sp>
    </p:spTree>
    <p:extLst>
      <p:ext uri="{BB962C8B-B14F-4D97-AF65-F5344CB8AC3E}">
        <p14:creationId xmlns:p14="http://schemas.microsoft.com/office/powerpoint/2010/main" val="402540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Задача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998664" y="1248569"/>
            <a:ext cx="8590409" cy="5029994"/>
          </a:xfrm>
          <a:solidFill>
            <a:srgbClr val="FEA0D8"/>
          </a:solidFill>
        </p:spPr>
        <p:txBody>
          <a:bodyPr/>
          <a:lstStyle/>
          <a:p>
            <a:pPr eaLnBrk="1" hangingPunct="1"/>
            <a:r>
              <a:rPr lang="ru-RU" i="1" dirty="0" smtClean="0"/>
              <a:t>Сколько одинаковых квадратов надо взять, чтобы сложить квадрат в два раза больший данного?</a:t>
            </a:r>
          </a:p>
          <a:p>
            <a:pPr eaLnBrk="1" hangingPunct="1"/>
            <a:r>
              <a:rPr lang="ru-RU" i="1" dirty="0" smtClean="0"/>
              <a:t>Сколько одинаковых кубиков надо взять, чтобы составит куб в два раза больший данного куба?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495551" y="4868864"/>
            <a:ext cx="720725" cy="720725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i="1">
              <a:solidFill>
                <a:srgbClr val="CC0066"/>
              </a:solidFill>
              <a:latin typeface="Arial" charset="0"/>
              <a:cs typeface="Arial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041775" y="4559303"/>
            <a:ext cx="1368425" cy="151288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i="1">
              <a:solidFill>
                <a:srgbClr val="CC0066"/>
              </a:solidFill>
              <a:latin typeface="Arial" charset="0"/>
              <a:cs typeface="Arial" charset="0"/>
            </a:endParaRPr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6816725" y="4868864"/>
            <a:ext cx="719138" cy="720725"/>
          </a:xfrm>
          <a:prstGeom prst="cube">
            <a:avLst>
              <a:gd name="adj" fmla="val 25000"/>
            </a:avLst>
          </a:prstGeom>
          <a:solidFill>
            <a:srgbClr val="CC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i="1">
              <a:solidFill>
                <a:srgbClr val="CC0066"/>
              </a:solidFill>
              <a:latin typeface="Arial" charset="0"/>
              <a:cs typeface="Arial" charset="0"/>
            </a:endParaRPr>
          </a:p>
        </p:txBody>
      </p:sp>
      <p:sp>
        <p:nvSpPr>
          <p:cNvPr id="50183" name="AutoShape 7"/>
          <p:cNvSpPr>
            <a:spLocks noChangeArrowheads="1"/>
          </p:cNvSpPr>
          <p:nvPr/>
        </p:nvSpPr>
        <p:spPr bwMode="auto">
          <a:xfrm>
            <a:off x="8256588" y="4652964"/>
            <a:ext cx="1439862" cy="1584325"/>
          </a:xfrm>
          <a:prstGeom prst="cube">
            <a:avLst>
              <a:gd name="adj" fmla="val 25000"/>
            </a:avLst>
          </a:prstGeom>
          <a:solidFill>
            <a:srgbClr val="CC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i="1">
              <a:solidFill>
                <a:srgbClr val="CC0066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024312" y="4559303"/>
            <a:ext cx="1368425" cy="1512887"/>
            <a:chOff x="1519" y="3067"/>
            <a:chExt cx="862" cy="953"/>
          </a:xfrm>
        </p:grpSpPr>
        <p:sp>
          <p:nvSpPr>
            <p:cNvPr id="25630" name="Line 10"/>
            <p:cNvSpPr>
              <a:spLocks noChangeShapeType="1"/>
            </p:cNvSpPr>
            <p:nvPr/>
          </p:nvSpPr>
          <p:spPr bwMode="auto">
            <a:xfrm>
              <a:off x="1973" y="3067"/>
              <a:ext cx="0" cy="953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i="1">
                <a:solidFill>
                  <a:srgbClr val="CC00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631" name="Line 11"/>
            <p:cNvSpPr>
              <a:spLocks noChangeShapeType="1"/>
            </p:cNvSpPr>
            <p:nvPr/>
          </p:nvSpPr>
          <p:spPr bwMode="auto">
            <a:xfrm>
              <a:off x="1519" y="3521"/>
              <a:ext cx="86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i="1">
                <a:solidFill>
                  <a:srgbClr val="CC0066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152"/>
          <p:cNvGrpSpPr>
            <a:grpSpLocks/>
          </p:cNvGrpSpPr>
          <p:nvPr/>
        </p:nvGrpSpPr>
        <p:grpSpPr bwMode="auto">
          <a:xfrm>
            <a:off x="8256588" y="4652964"/>
            <a:ext cx="1439862" cy="1584325"/>
            <a:chOff x="4241" y="2931"/>
            <a:chExt cx="907" cy="998"/>
          </a:xfrm>
        </p:grpSpPr>
        <p:grpSp>
          <p:nvGrpSpPr>
            <p:cNvPr id="25610" name="Group 132"/>
            <p:cNvGrpSpPr>
              <a:grpSpLocks/>
            </p:cNvGrpSpPr>
            <p:nvPr/>
          </p:nvGrpSpPr>
          <p:grpSpPr bwMode="auto">
            <a:xfrm>
              <a:off x="4286" y="3022"/>
              <a:ext cx="725" cy="771"/>
              <a:chOff x="4332" y="3022"/>
              <a:chExt cx="725" cy="771"/>
            </a:xfrm>
          </p:grpSpPr>
          <p:sp>
            <p:nvSpPr>
              <p:cNvPr id="25623" name="Line 133"/>
              <p:cNvSpPr>
                <a:spLocks noChangeShapeType="1"/>
              </p:cNvSpPr>
              <p:nvPr/>
            </p:nvSpPr>
            <p:spPr bwMode="auto">
              <a:xfrm>
                <a:off x="4332" y="3385"/>
                <a:ext cx="680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dash"/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i="1">
                  <a:solidFill>
                    <a:srgbClr val="CC0066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5624" name="Group 134"/>
              <p:cNvGrpSpPr>
                <a:grpSpLocks/>
              </p:cNvGrpSpPr>
              <p:nvPr/>
            </p:nvGrpSpPr>
            <p:grpSpPr bwMode="auto">
              <a:xfrm>
                <a:off x="4377" y="3022"/>
                <a:ext cx="680" cy="771"/>
                <a:chOff x="4377" y="3022"/>
                <a:chExt cx="680" cy="771"/>
              </a:xfrm>
            </p:grpSpPr>
            <p:sp>
              <p:nvSpPr>
                <p:cNvPr id="25625" name="Line 135"/>
                <p:cNvSpPr>
                  <a:spLocks noChangeShapeType="1"/>
                </p:cNvSpPr>
                <p:nvPr/>
              </p:nvSpPr>
              <p:spPr bwMode="auto">
                <a:xfrm>
                  <a:off x="4377" y="3793"/>
                  <a:ext cx="680" cy="0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prstDash val="dash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i="1">
                    <a:solidFill>
                      <a:srgbClr val="CC0066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626" name="Line 136"/>
                <p:cNvSpPr>
                  <a:spLocks noChangeShapeType="1"/>
                </p:cNvSpPr>
                <p:nvPr/>
              </p:nvSpPr>
              <p:spPr bwMode="auto">
                <a:xfrm>
                  <a:off x="4377" y="3022"/>
                  <a:ext cx="0" cy="771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i="1">
                    <a:solidFill>
                      <a:srgbClr val="CC0066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627" name="Line 137"/>
                <p:cNvSpPr>
                  <a:spLocks noChangeShapeType="1"/>
                </p:cNvSpPr>
                <p:nvPr/>
              </p:nvSpPr>
              <p:spPr bwMode="auto">
                <a:xfrm>
                  <a:off x="4377" y="3022"/>
                  <a:ext cx="680" cy="0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i="1">
                    <a:solidFill>
                      <a:srgbClr val="CC0066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628" name="Line 138"/>
                <p:cNvSpPr>
                  <a:spLocks noChangeShapeType="1"/>
                </p:cNvSpPr>
                <p:nvPr/>
              </p:nvSpPr>
              <p:spPr bwMode="auto">
                <a:xfrm>
                  <a:off x="5057" y="3022"/>
                  <a:ext cx="0" cy="771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i="1">
                    <a:solidFill>
                      <a:srgbClr val="CC0066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629" name="Line 139"/>
                <p:cNvSpPr>
                  <a:spLocks noChangeShapeType="1"/>
                </p:cNvSpPr>
                <p:nvPr/>
              </p:nvSpPr>
              <p:spPr bwMode="auto">
                <a:xfrm>
                  <a:off x="4740" y="3022"/>
                  <a:ext cx="0" cy="771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i="1">
                    <a:solidFill>
                      <a:srgbClr val="CC0066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25611" name="Group 140"/>
            <p:cNvGrpSpPr>
              <a:grpSpLocks/>
            </p:cNvGrpSpPr>
            <p:nvPr/>
          </p:nvGrpSpPr>
          <p:grpSpPr bwMode="auto">
            <a:xfrm>
              <a:off x="4241" y="2931"/>
              <a:ext cx="907" cy="998"/>
              <a:chOff x="4241" y="2931"/>
              <a:chExt cx="907" cy="998"/>
            </a:xfrm>
          </p:grpSpPr>
          <p:sp>
            <p:nvSpPr>
              <p:cNvPr id="25612" name="Line 141"/>
              <p:cNvSpPr>
                <a:spLocks noChangeShapeType="1"/>
              </p:cNvSpPr>
              <p:nvPr/>
            </p:nvSpPr>
            <p:spPr bwMode="auto">
              <a:xfrm>
                <a:off x="4468" y="3702"/>
                <a:ext cx="680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dash"/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i="1">
                  <a:solidFill>
                    <a:srgbClr val="CC006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13" name="Line 142"/>
              <p:cNvSpPr>
                <a:spLocks noChangeShapeType="1"/>
              </p:cNvSpPr>
              <p:nvPr/>
            </p:nvSpPr>
            <p:spPr bwMode="auto">
              <a:xfrm flipH="1">
                <a:off x="4241" y="3702"/>
                <a:ext cx="227" cy="227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dash"/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i="1">
                  <a:solidFill>
                    <a:srgbClr val="CC006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14" name="Line 143"/>
              <p:cNvSpPr>
                <a:spLocks noChangeShapeType="1"/>
              </p:cNvSpPr>
              <p:nvPr/>
            </p:nvSpPr>
            <p:spPr bwMode="auto">
              <a:xfrm>
                <a:off x="4604" y="3158"/>
                <a:ext cx="0" cy="77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i="1">
                  <a:solidFill>
                    <a:srgbClr val="CC006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15" name="Line 144"/>
              <p:cNvSpPr>
                <a:spLocks noChangeShapeType="1"/>
              </p:cNvSpPr>
              <p:nvPr/>
            </p:nvSpPr>
            <p:spPr bwMode="auto">
              <a:xfrm flipH="1">
                <a:off x="4558" y="3702"/>
                <a:ext cx="227" cy="227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dash"/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i="1">
                  <a:solidFill>
                    <a:srgbClr val="CC006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16" name="Line 145"/>
              <p:cNvSpPr>
                <a:spLocks noChangeShapeType="1"/>
              </p:cNvSpPr>
              <p:nvPr/>
            </p:nvSpPr>
            <p:spPr bwMode="auto">
              <a:xfrm>
                <a:off x="4241" y="3521"/>
                <a:ext cx="680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i="1">
                  <a:solidFill>
                    <a:srgbClr val="CC006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17" name="Line 146"/>
              <p:cNvSpPr>
                <a:spLocks noChangeShapeType="1"/>
              </p:cNvSpPr>
              <p:nvPr/>
            </p:nvSpPr>
            <p:spPr bwMode="auto">
              <a:xfrm flipV="1">
                <a:off x="4921" y="3294"/>
                <a:ext cx="227" cy="227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i="1">
                  <a:solidFill>
                    <a:srgbClr val="CC006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18" name="Line 147"/>
              <p:cNvSpPr>
                <a:spLocks noChangeShapeType="1"/>
              </p:cNvSpPr>
              <p:nvPr/>
            </p:nvSpPr>
            <p:spPr bwMode="auto">
              <a:xfrm flipH="1">
                <a:off x="4241" y="3294"/>
                <a:ext cx="227" cy="227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dash"/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i="1">
                  <a:solidFill>
                    <a:srgbClr val="CC006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19" name="Line 148"/>
              <p:cNvSpPr>
                <a:spLocks noChangeShapeType="1"/>
              </p:cNvSpPr>
              <p:nvPr/>
            </p:nvSpPr>
            <p:spPr bwMode="auto">
              <a:xfrm>
                <a:off x="4468" y="2931"/>
                <a:ext cx="0" cy="77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dash"/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i="1">
                  <a:solidFill>
                    <a:srgbClr val="CC006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20" name="Line 149"/>
              <p:cNvSpPr>
                <a:spLocks noChangeShapeType="1"/>
              </p:cNvSpPr>
              <p:nvPr/>
            </p:nvSpPr>
            <p:spPr bwMode="auto">
              <a:xfrm flipH="1">
                <a:off x="4604" y="3294"/>
                <a:ext cx="227" cy="227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dash"/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i="1">
                  <a:solidFill>
                    <a:srgbClr val="CC006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21" name="Line 150"/>
              <p:cNvSpPr>
                <a:spLocks noChangeShapeType="1"/>
              </p:cNvSpPr>
              <p:nvPr/>
            </p:nvSpPr>
            <p:spPr bwMode="auto">
              <a:xfrm>
                <a:off x="4468" y="3294"/>
                <a:ext cx="680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dash"/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i="1">
                  <a:solidFill>
                    <a:srgbClr val="CC006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22" name="Line 151"/>
              <p:cNvSpPr>
                <a:spLocks noChangeShapeType="1"/>
              </p:cNvSpPr>
              <p:nvPr/>
            </p:nvSpPr>
            <p:spPr bwMode="auto">
              <a:xfrm flipH="1">
                <a:off x="4604" y="2931"/>
                <a:ext cx="227" cy="227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i="1">
                  <a:solidFill>
                    <a:srgbClr val="CC0066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038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nimBg="1"/>
      <p:bldP spid="50182" grpId="0" animBg="1"/>
      <p:bldP spid="5018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7030A0"/>
                </a:solidFill>
              </a:rPr>
              <a:t>Задание 1.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Разделите тетрадь нам 2 части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Слева напишите(нарисуйте) фигуры , которые можно поместить в плоскость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Справа, которые  нельзя поместить в плоскость</a:t>
            </a:r>
          </a:p>
        </p:txBody>
      </p:sp>
    </p:spTree>
    <p:extLst>
      <p:ext uri="{BB962C8B-B14F-4D97-AF65-F5344CB8AC3E}">
        <p14:creationId xmlns:p14="http://schemas.microsoft.com/office/powerpoint/2010/main" val="101853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7030A0"/>
                </a:solidFill>
              </a:rPr>
              <a:t>Задание 1 (образец решения)</a:t>
            </a:r>
          </a:p>
        </p:txBody>
      </p:sp>
      <p:pic>
        <p:nvPicPr>
          <p:cNvPr id="24579" name="Picture 3" descr="C:\Users\1\Desktop\Безымянный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62101" y="1773238"/>
            <a:ext cx="4652963" cy="4464050"/>
          </a:xfrm>
          <a:noFill/>
        </p:spPr>
      </p:pic>
      <p:pic>
        <p:nvPicPr>
          <p:cNvPr id="24580" name="Picture 4" descr="C:\Users\1\Desktop\Безымянный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880101" y="1700214"/>
            <a:ext cx="5103813" cy="4897437"/>
          </a:xfrm>
          <a:noFill/>
        </p:spPr>
      </p:pic>
    </p:spTree>
    <p:extLst>
      <p:ext uri="{BB962C8B-B14F-4D97-AF65-F5344CB8AC3E}">
        <p14:creationId xmlns:p14="http://schemas.microsoft.com/office/powerpoint/2010/main" val="327328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919288" y="26035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rgbClr val="7030A0"/>
                </a:solidFill>
              </a:rPr>
              <a:t>ПРОСТРАНСТВО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0070C0"/>
                </a:solidFill>
                <a:hlinkClick r:id="rId2" action="ppaction://hlinkpres?slideindex=1&amp;slidetitle="/>
              </a:rPr>
              <a:t>Трехмерное пространство</a:t>
            </a:r>
            <a:endParaRPr lang="ru-RU" smtClean="0">
              <a:solidFill>
                <a:srgbClr val="0070C0"/>
              </a:solidFill>
            </a:endParaRPr>
          </a:p>
          <a:p>
            <a:r>
              <a:rPr lang="ru-RU" smtClean="0">
                <a:solidFill>
                  <a:srgbClr val="0070C0"/>
                </a:solidFill>
              </a:rPr>
              <a:t>Двухмерное пространство</a:t>
            </a:r>
          </a:p>
          <a:p>
            <a:r>
              <a:rPr lang="ru-RU" smtClean="0">
                <a:solidFill>
                  <a:srgbClr val="0070C0"/>
                </a:solidFill>
              </a:rPr>
              <a:t>Одномерное пространство</a:t>
            </a:r>
          </a:p>
        </p:txBody>
      </p:sp>
    </p:spTree>
    <p:extLst>
      <p:ext uri="{BB962C8B-B14F-4D97-AF65-F5344CB8AC3E}">
        <p14:creationId xmlns:p14="http://schemas.microsoft.com/office/powerpoint/2010/main" val="2634026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6632"/>
            <a:ext cx="9144000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97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7030A0"/>
                </a:solidFill>
              </a:rPr>
              <a:t>Современные дома</a:t>
            </a:r>
          </a:p>
        </p:txBody>
      </p:sp>
      <p:pic>
        <p:nvPicPr>
          <p:cNvPr id="5123" name="Picture 2" descr="C:\Users\1\Downloads\the_scheider_chalet_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95550" y="1600201"/>
            <a:ext cx="3009900" cy="4525963"/>
          </a:xfrm>
          <a:noFill/>
        </p:spPr>
      </p:pic>
      <p:pic>
        <p:nvPicPr>
          <p:cNvPr id="5124" name="Picture 3" descr="C:\Users\1\Downloads\1303079150_japanese-architecture-design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72200" y="1484314"/>
            <a:ext cx="4038600" cy="4681537"/>
          </a:xfrm>
          <a:noFill/>
        </p:spPr>
      </p:pic>
    </p:spTree>
    <p:extLst>
      <p:ext uri="{BB962C8B-B14F-4D97-AF65-F5344CB8AC3E}">
        <p14:creationId xmlns:p14="http://schemas.microsoft.com/office/powerpoint/2010/main" val="219736293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229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7030A0"/>
                </a:solidFill>
              </a:rPr>
              <a:t>Трехмерное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пространство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12" descr="C:\Users\1\Downloads\0_717f1_565d41c9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9288" y="1628775"/>
            <a:ext cx="406400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3" descr="C:\Users\1\Downloads\wpapers_ru_Футбольный-мяч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1" y="2997200"/>
            <a:ext cx="43529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97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dirty="0">
                <a:solidFill>
                  <a:srgbClr val="7030A0"/>
                </a:solidFill>
              </a:rPr>
              <a:t>Все предметы в окружающем нас мире имеют три измерения</a:t>
            </a: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3071665" y="1421805"/>
            <a:ext cx="6408737" cy="4248150"/>
            <a:chOff x="-114" y="2205"/>
            <a:chExt cx="2821" cy="1800"/>
          </a:xfrm>
        </p:grpSpPr>
        <p:pic>
          <p:nvPicPr>
            <p:cNvPr id="7173" name="Picture 5" descr="Картинка 7 из 417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5" y="2205"/>
              <a:ext cx="2412" cy="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-114" y="2659"/>
              <a:ext cx="1247" cy="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>
                  <a:solidFill>
                    <a:srgbClr val="002060"/>
                  </a:solidFill>
                  <a:latin typeface="Arial" charset="0"/>
                  <a:cs typeface="Arial" charset="0"/>
                </a:rPr>
                <a:t>Прямоугольный параллелепипед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799059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>
                <a:solidFill>
                  <a:srgbClr val="CC0066"/>
                </a:solidFill>
              </a:rPr>
              <a:t>Трехмерное пространство</a:t>
            </a:r>
          </a:p>
        </p:txBody>
      </p:sp>
      <p:pic>
        <p:nvPicPr>
          <p:cNvPr id="8196" name="Picture 10" descr="C:\Users\1\Downloads\1321422541_trehmernaya-kartin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700808"/>
            <a:ext cx="3810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1" descr="C:\Users\1\Downloads\podarok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4032" y="1700809"/>
            <a:ext cx="4179888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159896" y="1700808"/>
            <a:ext cx="7920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i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9082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3" descr="C:\Users\1\Downloads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7703" y="764705"/>
            <a:ext cx="4790298" cy="572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320" y="764705"/>
            <a:ext cx="4340383" cy="57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9526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337</Words>
  <Application>Microsoft Office PowerPoint</Application>
  <PresentationFormat>Широкоэкранный</PresentationFormat>
  <Paragraphs>92</Paragraphs>
  <Slides>28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Verdana</vt:lpstr>
      <vt:lpstr>1_Тема Office</vt:lpstr>
      <vt:lpstr>Пространство и размерность</vt:lpstr>
      <vt:lpstr>Цели занятия</vt:lpstr>
      <vt:lpstr>ПРОСТРАНСТВО</vt:lpstr>
      <vt:lpstr>Презентация PowerPoint</vt:lpstr>
      <vt:lpstr>Современные дома</vt:lpstr>
      <vt:lpstr>Трехмерное  пространство</vt:lpstr>
      <vt:lpstr>Все предметы в окружающем нас мире имеют три измерения</vt:lpstr>
      <vt:lpstr>Трехмерное пространство</vt:lpstr>
      <vt:lpstr>Презентация PowerPoint</vt:lpstr>
      <vt:lpstr>Двухмерное пространство</vt:lpstr>
      <vt:lpstr>Двухмерное пространство</vt:lpstr>
      <vt:lpstr>Двухмерное  пространство</vt:lpstr>
      <vt:lpstr>Одномерное пространство</vt:lpstr>
      <vt:lpstr>Одномерное пространство</vt:lpstr>
      <vt:lpstr>Нуль измерений</vt:lpstr>
      <vt:lpstr>Пространство и размерность</vt:lpstr>
      <vt:lpstr>Презентация PowerPoint</vt:lpstr>
      <vt:lpstr>Перспектива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Изображение пространственных фигур</vt:lpstr>
      <vt:lpstr>Домашнее задание</vt:lpstr>
      <vt:lpstr>Задача</vt:lpstr>
      <vt:lpstr>Задание 1.</vt:lpstr>
      <vt:lpstr>Задание 1 (образец решения)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AlexSwan</dc:creator>
  <cp:lastModifiedBy>Bykova</cp:lastModifiedBy>
  <cp:revision>6</cp:revision>
  <dcterms:created xsi:type="dcterms:W3CDTF">2023-02-27T18:55:34Z</dcterms:created>
  <dcterms:modified xsi:type="dcterms:W3CDTF">2023-03-02T10:47:49Z</dcterms:modified>
</cp:coreProperties>
</file>