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06666"/>
    <a:srgbClr val="0099CC"/>
    <a:srgbClr val="660066"/>
    <a:srgbClr val="660033"/>
    <a:srgbClr val="015153"/>
    <a:srgbClr val="5F5F5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323" autoAdjust="0"/>
    <p:restoredTop sz="94652" autoAdjust="0"/>
  </p:normalViewPr>
  <p:slideViewPr>
    <p:cSldViewPr>
      <p:cViewPr varScale="1">
        <p:scale>
          <a:sx n="65" d="100"/>
          <a:sy n="65" d="100"/>
        </p:scale>
        <p:origin x="-136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EA8550-C1FB-4761-B4AE-D98881BBD0FC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C8D5D6-601B-4263-858F-B77F3B915FA8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78DEFC-161D-4561-B12D-F23E1C7099F6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C3F7A-16A1-47B9-A27A-473B80D4558F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07FB9-FC2E-4B69-AC70-FBA7597F388B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8B2A8C-4318-4E2D-9F1F-84EDA8C93C45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165D85-1BF8-4981-82E1-DDF296E514A2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E25EF-18C8-4BEB-8500-EC9194934180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1D6D0-5064-4ABD-B933-E018B37926BB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B2DF21-5C92-47F5-96B0-FF68A0454877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379A2-6CFC-48FD-8A02-B2DB9AE1AA9A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4B6A536-D3DC-4954-B10F-28D0A5542666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98%D0%B7%D0%BE%D0%B1%D1%80%D0%B0%D0%B7%D0%B8%D1%82%D0%B5%D0%BB%D1%8C%D0%BD%D1%8B%D0%B5_%D0%B8%D1%81%D0%BA%D1%83%D1%81%D1%81%D1%82%D0%B2%D0%B0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4284663" y="4379913"/>
            <a:ext cx="4248150" cy="647700"/>
          </a:xfrm>
        </p:spPr>
        <p:txBody>
          <a:bodyPr/>
          <a:lstStyle/>
          <a:p>
            <a:pPr algn="r" eaLnBrk="1" hangingPunct="1">
              <a:defRPr/>
            </a:pPr>
            <a:r>
              <a:rPr lang="ru-RU" sz="3600" b="1" dirty="0" smtClean="0">
                <a:solidFill>
                  <a:srgbClr val="0070C0"/>
                </a:solidFill>
              </a:rPr>
              <a:t>ИГРА</a:t>
            </a:r>
            <a:endParaRPr lang="es-ES" sz="3600" b="1" dirty="0" smtClean="0">
              <a:solidFill>
                <a:srgbClr val="0070C0"/>
              </a:solidFill>
            </a:endParaRPr>
          </a:p>
        </p:txBody>
      </p:sp>
      <p:sp>
        <p:nvSpPr>
          <p:cNvPr id="2051" name="Rectangle 165"/>
          <p:cNvSpPr>
            <a:spLocks noChangeArrowheads="1"/>
          </p:cNvSpPr>
          <p:nvPr/>
        </p:nvSpPr>
        <p:spPr bwMode="auto">
          <a:xfrm>
            <a:off x="3995738" y="5084763"/>
            <a:ext cx="453707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>
              <a:defRPr/>
            </a:pPr>
            <a:r>
              <a:rPr lang="ru-RU" sz="4000" b="1" dirty="0" smtClean="0">
                <a:solidFill>
                  <a:srgbClr val="00B050"/>
                </a:solidFill>
              </a:rPr>
              <a:t>ПРАВДА</a:t>
            </a:r>
            <a:r>
              <a:rPr lang="ru-RU" sz="4000" b="1" dirty="0" smtClean="0">
                <a:solidFill>
                  <a:schemeClr val="bg1">
                    <a:lumMod val="50000"/>
                  </a:schemeClr>
                </a:solidFill>
              </a:rPr>
              <a:t>-</a:t>
            </a:r>
            <a:r>
              <a:rPr lang="ru-RU" sz="4000" b="1" dirty="0" smtClean="0">
                <a:solidFill>
                  <a:srgbClr val="FF0000"/>
                </a:solidFill>
              </a:rPr>
              <a:t>ЛОЖЬ</a:t>
            </a:r>
            <a:endParaRPr lang="es-E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Верно ли утверждение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 видам пейзажа относят городской пейзаж.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>
              <a:solidFill>
                <a:srgbClr val="00B050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ru-RU" sz="6000" dirty="0" smtClean="0">
                <a:solidFill>
                  <a:srgbClr val="00B050"/>
                </a:solidFill>
              </a:rPr>
              <a:t>ПРАВДА</a:t>
            </a:r>
            <a:endParaRPr lang="ru-RU" sz="6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Верно ли утверждение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 создании пейзажа лучше всего располагать линию горизонта в центре кадра.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sz="60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6000" dirty="0" smtClean="0">
                <a:solidFill>
                  <a:srgbClr val="FF0000"/>
                </a:solidFill>
              </a:rPr>
              <a:t>ЛОЖЬ</a:t>
            </a:r>
            <a:endParaRPr lang="ru-RU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Верно ли утверждение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Жанр пейзажа предполагает использование искусственного освещения.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sz="60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6000" dirty="0" smtClean="0">
                <a:solidFill>
                  <a:srgbClr val="FF0000"/>
                </a:solidFill>
              </a:rPr>
              <a:t>ЛОЖЬ</a:t>
            </a:r>
            <a:endParaRPr lang="ru-RU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Верно ли утверждение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dirty="0" smtClean="0"/>
              <a:t>Боковое освещение создает длинные тени, добавляя фотографии формы и текстуры.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>
              <a:solidFill>
                <a:srgbClr val="00B050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ru-RU" sz="6000" dirty="0" smtClean="0">
                <a:solidFill>
                  <a:srgbClr val="00B050"/>
                </a:solidFill>
              </a:rPr>
              <a:t>ПРАВДА</a:t>
            </a:r>
            <a:endParaRPr lang="ru-RU" sz="6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Верно ли утверждение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Для работы в жанре пейзажа необходимо настроить </a:t>
            </a:r>
            <a:r>
              <a:rPr lang="ru-RU" dirty="0" smtClean="0"/>
              <a:t>фотоаппарат </a:t>
            </a:r>
            <a:r>
              <a:rPr lang="ru-RU" dirty="0" smtClean="0"/>
              <a:t>следующим образом:</a:t>
            </a:r>
          </a:p>
          <a:p>
            <a:r>
              <a:rPr lang="ru-RU" dirty="0" smtClean="0"/>
              <a:t>ИСО – 600</a:t>
            </a:r>
          </a:p>
          <a:p>
            <a:r>
              <a:rPr lang="ru-RU" dirty="0" smtClean="0"/>
              <a:t>Диафрагма – 1.2 – 5.6</a:t>
            </a:r>
          </a:p>
          <a:p>
            <a:r>
              <a:rPr lang="ru-RU" dirty="0" smtClean="0"/>
              <a:t>Выдержка – 1м.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sz="60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6000" dirty="0" smtClean="0">
                <a:solidFill>
                  <a:srgbClr val="FF0000"/>
                </a:solidFill>
              </a:rPr>
              <a:t>ЛОЖЬ</a:t>
            </a:r>
            <a:endParaRPr lang="ru-RU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chemeClr val="tx1"/>
                </a:solidFill>
              </a:rPr>
              <a:t>Верно ли утверждение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К классическим жанрам фотографии относятся: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dirty="0" smtClean="0"/>
              <a:t>Пейзаж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dirty="0" smtClean="0"/>
              <a:t>Натюрморт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dirty="0" smtClean="0"/>
              <a:t>Портрет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dirty="0" smtClean="0"/>
              <a:t>Репортаж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dirty="0" smtClean="0"/>
              <a:t>Жанр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Верно ли утверждение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Съемка водопада предполагает настройки:</a:t>
            </a:r>
          </a:p>
          <a:p>
            <a:r>
              <a:rPr lang="ru-RU" altLang="ru-RU" dirty="0" smtClean="0">
                <a:latin typeface="Arial" charset="0"/>
              </a:rPr>
              <a:t>Длинная выдержка (1-2м)</a:t>
            </a:r>
          </a:p>
          <a:p>
            <a:r>
              <a:rPr lang="ru-RU" altLang="ru-RU" dirty="0" smtClean="0">
                <a:latin typeface="Arial" charset="0"/>
              </a:rPr>
              <a:t>Закрытая диафрагма (22-36)</a:t>
            </a:r>
          </a:p>
          <a:p>
            <a:r>
              <a:rPr lang="ru-RU" altLang="ru-RU" dirty="0" smtClean="0">
                <a:latin typeface="Arial" charset="0"/>
              </a:rPr>
              <a:t>Штатив</a:t>
            </a:r>
          </a:p>
          <a:p>
            <a:r>
              <a:rPr lang="ru-RU" altLang="ru-RU" dirty="0" smtClean="0">
                <a:latin typeface="Arial" charset="0"/>
              </a:rPr>
              <a:t>Поляризационный фильтр или нейтрально серый</a:t>
            </a:r>
          </a:p>
          <a:p>
            <a:r>
              <a:rPr lang="ru-RU" altLang="ru-RU" dirty="0" smtClean="0">
                <a:latin typeface="Arial" charset="0"/>
              </a:rPr>
              <a:t>Режим </a:t>
            </a:r>
            <a:r>
              <a:rPr lang="en-US" altLang="ru-RU" dirty="0" smtClean="0">
                <a:latin typeface="Arial" charset="0"/>
              </a:rPr>
              <a:t>S</a:t>
            </a:r>
            <a:r>
              <a:rPr lang="ru-RU" altLang="ru-RU" dirty="0" smtClean="0">
                <a:latin typeface="Arial" charset="0"/>
              </a:rPr>
              <a:t> или </a:t>
            </a:r>
            <a:r>
              <a:rPr lang="en-US" altLang="ru-RU" dirty="0" smtClean="0">
                <a:latin typeface="Arial" charset="0"/>
              </a:rPr>
              <a:t>M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>
              <a:solidFill>
                <a:srgbClr val="00B050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ru-RU" sz="6000" dirty="0" smtClean="0">
                <a:solidFill>
                  <a:srgbClr val="00B050"/>
                </a:solidFill>
              </a:rPr>
              <a:t>ПРАВДА</a:t>
            </a:r>
            <a:endParaRPr lang="ru-RU" sz="6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Верно ли утверждение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Натюрморт - </a:t>
            </a:r>
            <a:r>
              <a:rPr lang="ru-RU" dirty="0" smtClean="0">
                <a:latin typeface="a_OldTyper" pitchFamily="18" charset="-52"/>
              </a:rPr>
              <a:t>(от фр. </a:t>
            </a:r>
            <a:r>
              <a:rPr lang="ru-RU" dirty="0" err="1" smtClean="0">
                <a:latin typeface="a_OldTyper" pitchFamily="18" charset="-52"/>
              </a:rPr>
              <a:t>nature</a:t>
            </a:r>
            <a:r>
              <a:rPr lang="ru-RU" dirty="0" smtClean="0">
                <a:latin typeface="a_OldTyper" pitchFamily="18" charset="-52"/>
              </a:rPr>
              <a:t> </a:t>
            </a:r>
            <a:r>
              <a:rPr lang="ru-RU" dirty="0" err="1" smtClean="0">
                <a:latin typeface="a_OldTyper" pitchFamily="18" charset="-52"/>
              </a:rPr>
              <a:t>morte</a:t>
            </a:r>
            <a:r>
              <a:rPr lang="ru-RU" dirty="0" smtClean="0">
                <a:latin typeface="a_OldTyper" pitchFamily="18" charset="-52"/>
              </a:rPr>
              <a:t> — «живая природа») изображение одушевлённых предметов в изобразительном искусстве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sz="60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6000" dirty="0" smtClean="0">
                <a:solidFill>
                  <a:srgbClr val="FF0000"/>
                </a:solidFill>
              </a:rPr>
              <a:t>ЛОЖЬ</a:t>
            </a:r>
            <a:endParaRPr lang="ru-RU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Верно ли утверждение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a_OldTyper" pitchFamily="18" charset="-52"/>
              </a:rPr>
              <a:t>В художественном натюрморте должно быть как минимум 2 предмета, взаимодействующих между собой, но только один из них будет главным, а другой – второстепенным.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>
              <a:solidFill>
                <a:srgbClr val="00B050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ru-RU" sz="6000" dirty="0" smtClean="0">
                <a:solidFill>
                  <a:srgbClr val="00B050"/>
                </a:solidFill>
              </a:rPr>
              <a:t>ПРАВДА</a:t>
            </a:r>
            <a:endParaRPr lang="ru-RU" sz="6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Верно ли утверждение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u="sng" dirty="0" smtClean="0">
                <a:latin typeface="a_OldTyper" pitchFamily="18" charset="-52"/>
              </a:rPr>
              <a:t>Центр композиции </a:t>
            </a:r>
            <a:r>
              <a:rPr lang="ru-RU" dirty="0" smtClean="0">
                <a:latin typeface="a_OldTyper" pitchFamily="18" charset="-52"/>
              </a:rPr>
              <a:t>– это самое главное место на снимке. Это точка, куда устремляется глаз наблюдателя и которая является признаком целостности композиции.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>
              <a:solidFill>
                <a:srgbClr val="00B050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ru-RU" sz="6000" dirty="0" smtClean="0">
                <a:solidFill>
                  <a:srgbClr val="00B050"/>
                </a:solidFill>
              </a:rPr>
              <a:t>ПРАВДА</a:t>
            </a:r>
            <a:endParaRPr lang="ru-RU" sz="6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Верно ли утверждение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Свет в натюрморте не имеет особого значения и не влияет на восприятие композиции в целом.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sz="60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6000" dirty="0" smtClean="0">
                <a:solidFill>
                  <a:srgbClr val="FF0000"/>
                </a:solidFill>
              </a:rPr>
              <a:t>ЛОЖЬ</a:t>
            </a:r>
            <a:endParaRPr lang="ru-RU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>
              <a:solidFill>
                <a:srgbClr val="00B050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ru-RU" sz="6000" dirty="0" smtClean="0">
                <a:solidFill>
                  <a:srgbClr val="00B050"/>
                </a:solidFill>
              </a:rPr>
              <a:t>ПРАВДА</a:t>
            </a:r>
            <a:endParaRPr lang="ru-RU" sz="6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Верно ли утверждение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a_OldTyper" pitchFamily="18" charset="-52"/>
              </a:rPr>
              <a:t>Фон в натюрморте должен быть ярким и насыщенным, таким, чтобы переводить на себя внимание от объекта съемки.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sz="60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6000" dirty="0" smtClean="0">
                <a:solidFill>
                  <a:srgbClr val="FF0000"/>
                </a:solidFill>
              </a:rPr>
              <a:t>ЛОЖЬ</a:t>
            </a:r>
            <a:endParaRPr lang="ru-RU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Верно ли утверждение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a_OldTyper" pitchFamily="18" charset="-52"/>
              </a:rPr>
              <a:t>Предметы на изображаемом натюрморте должны быть чем-то связаны – смыслом, формой, цветом. 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a_OldTyper" pitchFamily="18" charset="-52"/>
              </a:rPr>
              <a:t>Объединение по смыслу – самое логичное, но нужно учитывать цвет и форму предметов. 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a_OldTyper" pitchFamily="18" charset="-52"/>
              </a:rPr>
              <a:t> Объединение по форме – интересный и оригинальный ход)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>
              <a:solidFill>
                <a:srgbClr val="00B050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ru-RU" sz="6000" dirty="0" smtClean="0">
                <a:solidFill>
                  <a:srgbClr val="00B050"/>
                </a:solidFill>
              </a:rPr>
              <a:t>ПРАВДА</a:t>
            </a:r>
            <a:endParaRPr lang="ru-RU" sz="6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Верно ли утверждение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Портрет – жанр фотографии, главным объектом изображения которого является человек.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>
              <a:solidFill>
                <a:srgbClr val="00B050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ru-RU" sz="6000" dirty="0" smtClean="0">
                <a:solidFill>
                  <a:srgbClr val="00B050"/>
                </a:solidFill>
              </a:rPr>
              <a:t>ПРАВДА</a:t>
            </a:r>
            <a:endParaRPr lang="ru-RU" sz="6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Верно ли утверждение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 жанру портрета не относят изображения животных крупным планом.</a:t>
            </a:r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sz="60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6000" dirty="0" smtClean="0">
                <a:solidFill>
                  <a:srgbClr val="FF0000"/>
                </a:solidFill>
              </a:rPr>
              <a:t>ЛОЖЬ</a:t>
            </a:r>
            <a:endParaRPr lang="ru-RU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Верно ли утверждение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342900" algn="just">
              <a:tabLst>
                <a:tab pos="800100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количеству изображаемых объектов различают портреты:</a:t>
            </a:r>
          </a:p>
          <a:p>
            <a:pPr indent="342900" algn="just">
              <a:tabLst>
                <a:tab pos="800100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одиночный, индивидуальный портрет;</a:t>
            </a:r>
          </a:p>
          <a:p>
            <a:pPr indent="342900" algn="just">
              <a:tabLst>
                <a:tab pos="800100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групповой портрет.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>
              <a:solidFill>
                <a:srgbClr val="00B050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ru-RU" sz="6000" dirty="0" smtClean="0">
                <a:solidFill>
                  <a:srgbClr val="00B050"/>
                </a:solidFill>
              </a:rPr>
              <a:t>ПРАВДА</a:t>
            </a:r>
            <a:endParaRPr lang="ru-RU" sz="6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Верно ли утверждение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b="1" dirty="0" err="1" smtClean="0"/>
              <a:t>Пейза́ж</a:t>
            </a:r>
            <a:r>
              <a:rPr lang="ru-RU" altLang="ru-RU" dirty="0" smtClean="0"/>
              <a:t>  — жанр </a:t>
            </a:r>
            <a:r>
              <a:rPr lang="ru-RU" altLang="ru-RU" dirty="0" smtClean="0">
                <a:hlinkClick r:id="rId2" tooltip="Изобразительные искусства"/>
              </a:rPr>
              <a:t>изобразительного искусства</a:t>
            </a:r>
            <a:r>
              <a:rPr lang="ru-RU" altLang="ru-RU" dirty="0" smtClean="0"/>
              <a:t> , в котором основным предметом изображения является природа.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Верно ли утверждение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 композиции различают:</a:t>
            </a:r>
          </a:p>
          <a:p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ростовой портрет (в полный рост);</a:t>
            </a:r>
          </a:p>
          <a:p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поколенный портрет;</a:t>
            </a:r>
          </a:p>
          <a:p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поясной портрет;</a:t>
            </a:r>
          </a:p>
          <a:p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погрудный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портрет;</a:t>
            </a:r>
          </a:p>
          <a:p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портрет крупным планом (только голова).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>
              <a:solidFill>
                <a:srgbClr val="00B050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ru-RU" sz="6000" dirty="0" smtClean="0">
                <a:solidFill>
                  <a:srgbClr val="00B050"/>
                </a:solidFill>
              </a:rPr>
              <a:t>ПРАВДА</a:t>
            </a:r>
            <a:endParaRPr lang="ru-RU" sz="6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Верно ли утверждение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Для создания портретной фотографии лучше использовать широкоугольный объектив.</a:t>
            </a:r>
            <a:endParaRPr lang="ru-R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sz="60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6000" dirty="0" smtClean="0">
                <a:solidFill>
                  <a:srgbClr val="FF0000"/>
                </a:solidFill>
              </a:rPr>
              <a:t>ЛОЖЬ</a:t>
            </a:r>
            <a:endParaRPr lang="ru-RU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Верно ли утверждение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 следует делать портрет с высоты роста модели.</a:t>
            </a:r>
            <a:endParaRPr lang="ru-RU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sz="60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6000" dirty="0" smtClean="0">
                <a:solidFill>
                  <a:srgbClr val="FF0000"/>
                </a:solidFill>
              </a:rPr>
              <a:t>ЛОЖЬ</a:t>
            </a:r>
            <a:endParaRPr lang="ru-RU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Верно ли утверждение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 создании портрета и</a:t>
            </a:r>
            <a:r>
              <a:rPr lang="ru-RU" altLang="ru-RU" dirty="0" smtClean="0"/>
              <a:t>спользуйте направление взгляда для достижения баланса в кадре</a:t>
            </a:r>
            <a:r>
              <a:rPr lang="ru-RU" altLang="ru-RU" sz="3600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>
              <a:solidFill>
                <a:srgbClr val="00B050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ru-RU" sz="6000" dirty="0" smtClean="0">
                <a:solidFill>
                  <a:srgbClr val="00B050"/>
                </a:solidFill>
              </a:rPr>
              <a:t>ПРАВДА</a:t>
            </a:r>
            <a:endParaRPr lang="ru-RU" sz="6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Верно ли утверждение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 работе в портретном жанре необходимо использовать </a:t>
            </a:r>
            <a:r>
              <a:rPr lang="ru-RU" altLang="ru-RU" dirty="0" smtClean="0"/>
              <a:t>ГРИП для выделения главного объекта от фона.</a:t>
            </a:r>
            <a:endParaRPr lang="ru-RU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>
              <a:solidFill>
                <a:srgbClr val="00B050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ru-RU" sz="6000" dirty="0" smtClean="0">
                <a:solidFill>
                  <a:srgbClr val="00B050"/>
                </a:solidFill>
              </a:rPr>
              <a:t>ПРАВДА</a:t>
            </a:r>
            <a:endParaRPr lang="ru-RU" sz="6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>
              <a:solidFill>
                <a:srgbClr val="00B050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ru-RU" sz="6000" dirty="0" smtClean="0">
                <a:solidFill>
                  <a:srgbClr val="00B050"/>
                </a:solidFill>
              </a:rPr>
              <a:t>ПРАВДА</a:t>
            </a:r>
            <a:endParaRPr lang="ru-RU" sz="6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Верно ли утверждение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dirty="0" smtClean="0"/>
              <a:t>Основные световые схемы для портрета:</a:t>
            </a:r>
          </a:p>
          <a:p>
            <a:r>
              <a:rPr lang="ru-RU" altLang="ru-RU" i="1" dirty="0" smtClean="0"/>
              <a:t>боковое освещение</a:t>
            </a:r>
          </a:p>
          <a:p>
            <a:r>
              <a:rPr lang="ru-RU" altLang="ru-RU" i="1" dirty="0" smtClean="0"/>
              <a:t>классическое освещение</a:t>
            </a:r>
          </a:p>
          <a:p>
            <a:r>
              <a:rPr lang="ru-RU" altLang="ru-RU" i="1" dirty="0" err="1" smtClean="0"/>
              <a:t>рембрандтовское</a:t>
            </a:r>
            <a:r>
              <a:rPr lang="ru-RU" altLang="ru-RU" i="1" dirty="0" smtClean="0"/>
              <a:t> освещение</a:t>
            </a:r>
          </a:p>
          <a:p>
            <a:r>
              <a:rPr lang="ru-RU" altLang="ru-RU" i="1" dirty="0" smtClean="0"/>
              <a:t>бабочка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>
              <a:solidFill>
                <a:srgbClr val="00B050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ru-RU" sz="6000" dirty="0" smtClean="0">
                <a:solidFill>
                  <a:srgbClr val="00B050"/>
                </a:solidFill>
              </a:rPr>
              <a:t>ПРАВДА</a:t>
            </a:r>
            <a:endParaRPr lang="ru-RU" sz="6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Верно ли утверждение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 ракурсам в портретной фотографии не относится анфас.</a:t>
            </a:r>
            <a:endParaRPr lang="ru-RU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sz="60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6000" dirty="0" smtClean="0">
                <a:solidFill>
                  <a:srgbClr val="FF0000"/>
                </a:solidFill>
              </a:rPr>
              <a:t>ЛОЖЬ</a:t>
            </a:r>
            <a:endParaRPr lang="ru-RU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Верно ли утверждение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 работе с моделью необходимо попросить ее отвернуться от света.</a:t>
            </a:r>
            <a:endParaRPr lang="ru-RU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sz="60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6000" dirty="0" smtClean="0">
                <a:solidFill>
                  <a:srgbClr val="FF0000"/>
                </a:solidFill>
              </a:rPr>
              <a:t>ЛОЖЬ</a:t>
            </a:r>
            <a:endParaRPr lang="ru-RU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Верно ли утверждение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Одежда модели не влияет на </a:t>
            </a:r>
            <a:r>
              <a:rPr lang="ru-RU" dirty="0" err="1" smtClean="0"/>
              <a:t>свето-цвето-теневой</a:t>
            </a:r>
            <a:r>
              <a:rPr lang="ru-RU" dirty="0" smtClean="0"/>
              <a:t> рисунок.</a:t>
            </a:r>
            <a:endParaRPr lang="ru-RU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sz="60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6000" dirty="0" smtClean="0">
                <a:solidFill>
                  <a:srgbClr val="FF0000"/>
                </a:solidFill>
              </a:rPr>
              <a:t>ЛОЖЬ</a:t>
            </a:r>
            <a:endParaRPr lang="ru-RU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Верно ли утверждение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Для работе в жанре портрета на улице необходимо использовать вспомогательные фотоприборы:</a:t>
            </a:r>
          </a:p>
          <a:p>
            <a:r>
              <a:rPr lang="ru-RU" dirty="0" err="1" smtClean="0"/>
              <a:t>Рассеиватели</a:t>
            </a:r>
            <a:endParaRPr lang="ru-RU" dirty="0" smtClean="0"/>
          </a:p>
          <a:p>
            <a:r>
              <a:rPr lang="ru-RU" dirty="0" smtClean="0"/>
              <a:t>Отражатели</a:t>
            </a:r>
          </a:p>
          <a:p>
            <a:r>
              <a:rPr lang="ru-RU" dirty="0" smtClean="0"/>
              <a:t>Вспышки </a:t>
            </a:r>
            <a:endParaRPr lang="ru-RU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>
              <a:solidFill>
                <a:srgbClr val="00B050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ru-RU" sz="6000" dirty="0" smtClean="0">
                <a:solidFill>
                  <a:srgbClr val="00B050"/>
                </a:solidFill>
              </a:rPr>
              <a:t>ПРАВДА</a:t>
            </a:r>
            <a:endParaRPr lang="ru-RU" sz="6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Верно ли утверждение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Для создания пейзажа лучше всего подходит длиннофокусный объектив (70 и более мм).</a:t>
            </a:r>
            <a:endParaRPr lang="ru-RU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Верно ли утверждение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Фоторепортаж - и</a:t>
            </a:r>
            <a:r>
              <a:rPr lang="ru-RU" altLang="ru-RU" dirty="0" smtClean="0"/>
              <a:t>нформационный жанр журналистики, обязанный в яркой форме и со всеми необходимыми подробностями сообщить о том или ином событии, участником или очевидцем которого стал сам автор.</a:t>
            </a:r>
            <a:r>
              <a:rPr lang="ru-RU" altLang="ru-RU" sz="2100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>
              <a:solidFill>
                <a:srgbClr val="00B050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ru-RU" sz="6000" dirty="0" smtClean="0">
                <a:solidFill>
                  <a:srgbClr val="00B050"/>
                </a:solidFill>
              </a:rPr>
              <a:t>ПРАВДА</a:t>
            </a:r>
            <a:endParaRPr lang="ru-RU" sz="6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Верно ли утверждение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Понятия репортажа и жанровой фотографии являются синонимами</a:t>
            </a:r>
            <a:endParaRPr lang="ru-RU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sz="60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6000" dirty="0" smtClean="0">
                <a:solidFill>
                  <a:srgbClr val="FF0000"/>
                </a:solidFill>
              </a:rPr>
              <a:t>ЛОЖЬ</a:t>
            </a:r>
            <a:endParaRPr lang="ru-RU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Верно ли утверждение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Репортаж может быть:</a:t>
            </a:r>
          </a:p>
          <a:p>
            <a:r>
              <a:rPr lang="ru-RU" dirty="0" smtClean="0"/>
              <a:t>Повседневным</a:t>
            </a:r>
          </a:p>
          <a:p>
            <a:r>
              <a:rPr lang="ru-RU" dirty="0" smtClean="0"/>
              <a:t>Событийным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>
              <a:solidFill>
                <a:srgbClr val="00B050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ru-RU" sz="6000" dirty="0" smtClean="0">
                <a:solidFill>
                  <a:srgbClr val="00B050"/>
                </a:solidFill>
              </a:rPr>
              <a:t>ПРАВДА</a:t>
            </a:r>
            <a:endParaRPr lang="ru-RU" sz="6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Верно ли утверждение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Работая в жанре репортажа необходимо всё время фотогравировать с одной точки и одной позиции, чтобы не мешать происходящему.</a:t>
            </a:r>
            <a:endParaRPr lang="ru-RU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sz="60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6000" dirty="0" smtClean="0">
                <a:solidFill>
                  <a:srgbClr val="FF0000"/>
                </a:solidFill>
              </a:rPr>
              <a:t>ЛОЖЬ</a:t>
            </a:r>
            <a:endParaRPr lang="ru-RU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Верно ли утверждение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Работа в жанре репортажа предполагает постоянное использование фотовспышки.</a:t>
            </a:r>
            <a:endParaRPr lang="ru-RU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sz="60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6000" dirty="0" smtClean="0">
                <a:solidFill>
                  <a:srgbClr val="FF0000"/>
                </a:solidFill>
              </a:rPr>
              <a:t>ЛОЖЬ</a:t>
            </a:r>
            <a:endParaRPr lang="ru-RU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sz="60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6000" dirty="0" smtClean="0">
                <a:solidFill>
                  <a:srgbClr val="FF0000"/>
                </a:solidFill>
              </a:rPr>
              <a:t>ЛОЖЬ</a:t>
            </a:r>
            <a:endParaRPr lang="ru-RU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Верно ли утверждение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Жанровая фотография – в</a:t>
            </a:r>
            <a:r>
              <a:rPr lang="ru-RU" altLang="ru-RU" dirty="0" smtClean="0"/>
              <a:t>ид фотографии, где отражён определённый сюжет, история, действие.</a:t>
            </a:r>
            <a:r>
              <a:rPr lang="ru-RU" altLang="ru-RU" sz="4000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>
              <a:solidFill>
                <a:srgbClr val="00B050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ru-RU" sz="6000" dirty="0" smtClean="0">
                <a:solidFill>
                  <a:srgbClr val="00B050"/>
                </a:solidFill>
              </a:rPr>
              <a:t>ПРАВДА</a:t>
            </a:r>
            <a:endParaRPr lang="ru-RU" sz="6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Верно ли утверждение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Отцом фотожурналистики, мастером уличной фотографии, основателем агентства «</a:t>
            </a:r>
            <a:r>
              <a:rPr lang="en-US" dirty="0" smtClean="0"/>
              <a:t>MAGNUM</a:t>
            </a:r>
            <a:r>
              <a:rPr lang="ru-RU" dirty="0" smtClean="0"/>
              <a:t>» является </a:t>
            </a:r>
            <a:r>
              <a:rPr lang="ru-RU" dirty="0" err="1" smtClean="0"/>
              <a:t>Анри-Картье</a:t>
            </a:r>
            <a:r>
              <a:rPr lang="ru-RU" dirty="0" smtClean="0"/>
              <a:t> </a:t>
            </a:r>
            <a:r>
              <a:rPr lang="ru-RU" dirty="0" err="1" smtClean="0"/>
              <a:t>Брессон</a:t>
            </a:r>
            <a:endParaRPr lang="ru-RU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>
              <a:solidFill>
                <a:srgbClr val="00B050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ru-RU" sz="6000" dirty="0" smtClean="0">
                <a:solidFill>
                  <a:srgbClr val="00B050"/>
                </a:solidFill>
              </a:rPr>
              <a:t>ПРАВДА</a:t>
            </a:r>
            <a:endParaRPr lang="ru-RU" sz="6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Верно ли утверждение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Понятие «решающий момент» ввёл Уильям Юджин Смит</a:t>
            </a:r>
            <a:endParaRPr lang="ru-RU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sz="60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6000" dirty="0" smtClean="0">
                <a:solidFill>
                  <a:srgbClr val="FF0000"/>
                </a:solidFill>
              </a:rPr>
              <a:t>ЛОЖЬ</a:t>
            </a:r>
            <a:endParaRPr lang="ru-RU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sz="6600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ru-RU" sz="6600" smtClean="0">
                <a:solidFill>
                  <a:srgbClr val="0070C0"/>
                </a:solidFill>
              </a:rPr>
              <a:t>ВСЁ</a:t>
            </a:r>
            <a:r>
              <a:rPr lang="ru-RU" sz="6600" dirty="0" smtClean="0">
                <a:solidFill>
                  <a:srgbClr val="0070C0"/>
                </a:solidFill>
              </a:rPr>
              <a:t>!</a:t>
            </a:r>
            <a:endParaRPr lang="ru-RU" sz="6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Верно ли утверждение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 создании пейзажа следует придерживаться композиционного правила третей, правила трёх элементов.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>
              <a:solidFill>
                <a:srgbClr val="00B050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ru-RU" sz="6000" dirty="0" smtClean="0">
                <a:solidFill>
                  <a:srgbClr val="00B050"/>
                </a:solidFill>
              </a:rPr>
              <a:t>ПРАВДА</a:t>
            </a:r>
            <a:endParaRPr lang="ru-RU" sz="6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5012</TotalTime>
  <Words>698</Words>
  <Application>Microsoft Office PowerPoint</Application>
  <PresentationFormat>Экран (4:3)</PresentationFormat>
  <Paragraphs>203</Paragraphs>
  <Slides>76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76</vt:i4>
      </vt:variant>
    </vt:vector>
  </HeadingPairs>
  <TitlesOfParts>
    <vt:vector size="77" baseType="lpstr">
      <vt:lpstr>Diseño predeterminado</vt:lpstr>
      <vt:lpstr>ИГРА</vt:lpstr>
      <vt:lpstr>Верно ли утверждение</vt:lpstr>
      <vt:lpstr>Слайд 3</vt:lpstr>
      <vt:lpstr>Верно ли утверждение</vt:lpstr>
      <vt:lpstr>Слайд 5</vt:lpstr>
      <vt:lpstr>Верно ли утверждение</vt:lpstr>
      <vt:lpstr>Слайд 7</vt:lpstr>
      <vt:lpstr>Верно ли утверждение</vt:lpstr>
      <vt:lpstr>Слайд 9</vt:lpstr>
      <vt:lpstr>Верно ли утверждение</vt:lpstr>
      <vt:lpstr>Слайд 11</vt:lpstr>
      <vt:lpstr>Верно ли утверждение</vt:lpstr>
      <vt:lpstr>Слайд 13</vt:lpstr>
      <vt:lpstr>Верно ли утверждение</vt:lpstr>
      <vt:lpstr>Слайд 15</vt:lpstr>
      <vt:lpstr>Верно ли утверждение</vt:lpstr>
      <vt:lpstr>Слайд 17</vt:lpstr>
      <vt:lpstr>Верно ли утверждение</vt:lpstr>
      <vt:lpstr>Слайд 19</vt:lpstr>
      <vt:lpstr>Верно ли утверждение</vt:lpstr>
      <vt:lpstr>Слайд 21</vt:lpstr>
      <vt:lpstr>Верно ли утверждение</vt:lpstr>
      <vt:lpstr>Слайд 23</vt:lpstr>
      <vt:lpstr>Верно ли утверждение</vt:lpstr>
      <vt:lpstr>Слайд 25</vt:lpstr>
      <vt:lpstr>Верно ли утверждение</vt:lpstr>
      <vt:lpstr>Слайд 27</vt:lpstr>
      <vt:lpstr>Верно ли утверждение</vt:lpstr>
      <vt:lpstr>Слайд 29</vt:lpstr>
      <vt:lpstr>Верно ли утверждение</vt:lpstr>
      <vt:lpstr>Слайд 31</vt:lpstr>
      <vt:lpstr>Верно ли утверждение</vt:lpstr>
      <vt:lpstr>Слайд 33</vt:lpstr>
      <vt:lpstr>Верно ли утверждение</vt:lpstr>
      <vt:lpstr>Слайд 35</vt:lpstr>
      <vt:lpstr>Верно ли утверждение</vt:lpstr>
      <vt:lpstr>Слайд 37</vt:lpstr>
      <vt:lpstr>Верно ли утверждение</vt:lpstr>
      <vt:lpstr>Слайд 39</vt:lpstr>
      <vt:lpstr>Верно ли утверждение</vt:lpstr>
      <vt:lpstr>Слайд 41</vt:lpstr>
      <vt:lpstr>Верно ли утверждение</vt:lpstr>
      <vt:lpstr>Слайд 43</vt:lpstr>
      <vt:lpstr>Верно ли утверждение</vt:lpstr>
      <vt:lpstr>Слайд 45</vt:lpstr>
      <vt:lpstr>Верно ли утверждение</vt:lpstr>
      <vt:lpstr>Слайд 47</vt:lpstr>
      <vt:lpstr>Верно ли утверждение</vt:lpstr>
      <vt:lpstr>Слайд 49</vt:lpstr>
      <vt:lpstr>Верно ли утверждение</vt:lpstr>
      <vt:lpstr>Слайд 51</vt:lpstr>
      <vt:lpstr>Верно ли утверждение</vt:lpstr>
      <vt:lpstr>Слайд 53</vt:lpstr>
      <vt:lpstr>Верно ли утверждение</vt:lpstr>
      <vt:lpstr>Слайд 55</vt:lpstr>
      <vt:lpstr>Верно ли утверждение</vt:lpstr>
      <vt:lpstr>Слайд 57</vt:lpstr>
      <vt:lpstr>Верно ли утверждение</vt:lpstr>
      <vt:lpstr>Слайд 59</vt:lpstr>
      <vt:lpstr>Верно ли утверждение</vt:lpstr>
      <vt:lpstr>Слайд 61</vt:lpstr>
      <vt:lpstr>Верно ли утверждение</vt:lpstr>
      <vt:lpstr>Слайд 63</vt:lpstr>
      <vt:lpstr>Верно ли утверждение</vt:lpstr>
      <vt:lpstr>Слайд 65</vt:lpstr>
      <vt:lpstr>Верно ли утверждение</vt:lpstr>
      <vt:lpstr>Слайд 67</vt:lpstr>
      <vt:lpstr>Верно ли утверждение</vt:lpstr>
      <vt:lpstr>Слайд 69</vt:lpstr>
      <vt:lpstr>Верно ли утверждение</vt:lpstr>
      <vt:lpstr>Слайд 71</vt:lpstr>
      <vt:lpstr>Верно ли утверждение</vt:lpstr>
      <vt:lpstr>Слайд 73</vt:lpstr>
      <vt:lpstr>Верно ли утверждение</vt:lpstr>
      <vt:lpstr>Слайд 75</vt:lpstr>
      <vt:lpstr>Слайд 76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ДАША</cp:lastModifiedBy>
  <cp:revision>722</cp:revision>
  <dcterms:created xsi:type="dcterms:W3CDTF">2010-05-23T14:28:12Z</dcterms:created>
  <dcterms:modified xsi:type="dcterms:W3CDTF">2022-12-27T12:12:49Z</dcterms:modified>
</cp:coreProperties>
</file>