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</p:sldMasterIdLst>
  <p:notesMasterIdLst>
    <p:notesMasterId r:id="rId65"/>
  </p:notesMasterIdLst>
  <p:sldIdLst>
    <p:sldId id="256" r:id="rId2"/>
    <p:sldId id="278" r:id="rId3"/>
    <p:sldId id="325" r:id="rId4"/>
    <p:sldId id="326" r:id="rId5"/>
    <p:sldId id="324" r:id="rId6"/>
    <p:sldId id="327" r:id="rId7"/>
    <p:sldId id="328" r:id="rId8"/>
    <p:sldId id="279" r:id="rId9"/>
    <p:sldId id="329" r:id="rId10"/>
    <p:sldId id="330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7" r:id="rId22"/>
    <p:sldId id="298" r:id="rId23"/>
    <p:sldId id="290" r:id="rId24"/>
    <p:sldId id="291" r:id="rId25"/>
    <p:sldId id="292" r:id="rId26"/>
    <p:sldId id="293" r:id="rId27"/>
    <p:sldId id="294" r:id="rId28"/>
    <p:sldId id="295" r:id="rId29"/>
    <p:sldId id="331" r:id="rId30"/>
    <p:sldId id="296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32" r:id="rId44"/>
    <p:sldId id="333" r:id="rId45"/>
    <p:sldId id="334" r:id="rId46"/>
    <p:sldId id="335" r:id="rId47"/>
    <p:sldId id="336" r:id="rId48"/>
    <p:sldId id="311" r:id="rId49"/>
    <p:sldId id="337" r:id="rId50"/>
    <p:sldId id="338" r:id="rId51"/>
    <p:sldId id="339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20" r:id="rId60"/>
    <p:sldId id="321" r:id="rId61"/>
    <p:sldId id="322" r:id="rId62"/>
    <p:sldId id="340" r:id="rId63"/>
    <p:sldId id="341" r:id="rId6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92BC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13" autoAdjust="0"/>
  </p:normalViewPr>
  <p:slideViewPr>
    <p:cSldViewPr>
      <p:cViewPr varScale="1">
        <p:scale>
          <a:sx n="65" d="100"/>
          <a:sy n="65" d="100"/>
        </p:scale>
        <p:origin x="-144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613FE3-C888-4841-B7F6-D60D1594B4FE}" type="datetimeFigureOut">
              <a:rPr lang="ru-RU" altLang="ru-RU"/>
              <a:pPr>
                <a:defRPr/>
              </a:pPr>
              <a:t>01.02.2023</a:t>
            </a:fld>
            <a:endParaRPr lang="ru-RU" altLang="ru-RU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58E7ED-3FD2-47EB-8508-8264C90334B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8E7ED-3FD2-47EB-8508-8264C90334BC}" type="slidenum">
              <a:rPr lang="ru-RU" altLang="ru-RU" smtClean="0"/>
              <a:pPr/>
              <a:t>29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6E3EC-5777-4E49-B409-20A3DCFF2B8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A759-F35D-439F-AAF7-27158D79D40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43F9-F956-4785-AE29-8B032FDA951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F9BE8-9970-4EF6-A660-C2EDD8D24C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0EA5-6EDA-476A-9741-A42F41EAE0E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DD672-D2E9-4755-BF98-896A549A6DB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AC72-08EA-43F3-81CB-51B265DD746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939AA-4B13-4256-9F30-EE91AA82AC0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FBCB8-1B48-4EC4-90C7-DA9D1714A71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C944D-3D1D-498E-9A7A-D3846971069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A7884B4-02F4-45CF-AD5D-D9C4142DD1A5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903724C-49B0-4613-9C22-98DCCB92A067}" type="slidenum">
              <a:rPr lang="ru-RU" altLang="ru-RU" smtClean="0"/>
              <a:pPr/>
              <a:t>‹#›</a:t>
            </a:fld>
            <a:endParaRPr lang="ru-RU" alt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500px.com/photo/91973095/autumn-s-end-by-jake-olson-studios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500px.com/photo/70700167/waiting-by-edi-v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500px.com/photo/91973095/autumn-s-end-by-jake-olson-studios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500px.com/photo/102169657/olesya-by-mikhail-naumenko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500px.com/photo/60579098/first-snow-by-desiart-kuleshova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500px.com/heks?utm_source=iso.500px.com&amp;utm_medium=referral&amp;utm_campaign=embed&amp;utm_content=web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500px.com/valeriya_nka?utm_source=iso.500px.com&amp;utm_medium=referral&amp;utm_campaign=embed&amp;utm_content=web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500px.com/alessioalbi?utm_source=iso.500px.com&amp;utm_medium=referral&amp;utm_campaign=embed&amp;utm_content=web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48" y="2571744"/>
            <a:ext cx="8120062" cy="17367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600" dirty="0" smtClean="0"/>
              <a:t>КЛАССИЧЕСКИЕ ЖАНРЫ </a:t>
            </a:r>
            <a:br>
              <a:rPr lang="ru-RU" sz="6600" dirty="0" smtClean="0"/>
            </a:br>
            <a:r>
              <a:rPr lang="ru-RU" sz="6600" dirty="0" smtClean="0"/>
              <a:t>ФОТОГРАФИИ:</a:t>
            </a:r>
            <a:br>
              <a:rPr lang="ru-RU" sz="6600" dirty="0" smtClean="0"/>
            </a:br>
            <a:r>
              <a:rPr lang="ru-RU" sz="6600" dirty="0" smtClean="0"/>
              <a:t>ПОРТРЕТ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C:\Users\ДАША\Desktop\10 правил хорошей фотографии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928688"/>
            <a:ext cx="43576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 descr="C:\Users\ДАША\Desktop\фотографии для просмотра от 11.01 13\120.jpg"/>
          <p:cNvPicPr>
            <a:picLocks noChangeAspect="1" noChangeArrowheads="1"/>
          </p:cNvPicPr>
          <p:nvPr/>
        </p:nvPicPr>
        <p:blipFill>
          <a:blip r:embed="rId3"/>
          <a:srcRect l="3175" t="9561" b="28639"/>
          <a:stretch>
            <a:fillRect/>
          </a:stretch>
        </p:blipFill>
        <p:spPr bwMode="auto">
          <a:xfrm>
            <a:off x="3929063" y="3357563"/>
            <a:ext cx="4856162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dirty="0" smtClean="0">
                <a:latin typeface="Arial" charset="0"/>
                <a:cs typeface="Arial" charset="0"/>
              </a:rPr>
              <a:t>Классические фокусные расстояния при съемке портрета:</a:t>
            </a:r>
          </a:p>
        </p:txBody>
      </p:sp>
      <p:sp>
        <p:nvSpPr>
          <p:cNvPr id="40963" name="Rectangle 3"/>
          <p:cNvSpPr>
            <a:spLocks noGrp="1"/>
          </p:cNvSpPr>
          <p:nvPr>
            <p:ph sz="half" idx="1"/>
          </p:nvPr>
        </p:nvSpPr>
        <p:spPr>
          <a:xfrm>
            <a:off x="611188" y="1989138"/>
            <a:ext cx="8153400" cy="4525962"/>
          </a:xfrm>
        </p:spPr>
        <p:txBody>
          <a:bodyPr/>
          <a:lstStyle/>
          <a:p>
            <a:r>
              <a:rPr lang="ru-RU" altLang="ru-RU" sz="3700" dirty="0" smtClean="0">
                <a:solidFill>
                  <a:srgbClr val="463E38"/>
                </a:solidFill>
                <a:latin typeface="Arial" charset="0"/>
                <a:cs typeface="Arial" charset="0"/>
              </a:rPr>
              <a:t>ростовой и поколенный: около 50 мм;</a:t>
            </a:r>
          </a:p>
          <a:p>
            <a:r>
              <a:rPr lang="ru-RU" altLang="ru-RU" sz="3700" dirty="0" err="1" smtClean="0">
                <a:solidFill>
                  <a:srgbClr val="463E38"/>
                </a:solidFill>
                <a:latin typeface="Arial" charset="0"/>
                <a:cs typeface="Arial" charset="0"/>
              </a:rPr>
              <a:t>погрудный</a:t>
            </a:r>
            <a:r>
              <a:rPr lang="ru-RU" altLang="ru-RU" sz="3700" dirty="0" smtClean="0">
                <a:solidFill>
                  <a:srgbClr val="463E38"/>
                </a:solidFill>
                <a:latin typeface="Arial" charset="0"/>
                <a:cs typeface="Arial" charset="0"/>
              </a:rPr>
              <a:t> и поясной: около 85 мм;</a:t>
            </a:r>
          </a:p>
          <a:p>
            <a:r>
              <a:rPr lang="ru-RU" altLang="ru-RU" sz="3700" dirty="0" smtClean="0">
                <a:solidFill>
                  <a:srgbClr val="463E38"/>
                </a:solidFill>
                <a:latin typeface="Arial" charset="0"/>
                <a:cs typeface="Arial" charset="0"/>
              </a:rPr>
              <a:t>портрет крупным планом: около 135 мм</a:t>
            </a:r>
            <a:r>
              <a:rPr lang="ru-RU" altLang="ru-RU" sz="3700" dirty="0" smtClean="0">
                <a:latin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/>
          </p:cNvSpPr>
          <p:nvPr>
            <p:ph type="title"/>
          </p:nvPr>
        </p:nvSpPr>
        <p:spPr>
          <a:xfrm>
            <a:off x="361950" y="1428736"/>
            <a:ext cx="8782050" cy="1470025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latin typeface="Arial" charset="0"/>
              </a:rPr>
              <a:t>Способы выразительности:</a:t>
            </a:r>
            <a:r>
              <a:rPr lang="ru-RU" altLang="ru-RU" dirty="0" smtClean="0">
                <a:latin typeface="Arial" charset="0"/>
              </a:rPr>
              <a:t> </a:t>
            </a:r>
          </a:p>
        </p:txBody>
      </p:sp>
      <p:sp>
        <p:nvSpPr>
          <p:cNvPr id="43011" name="Rectangle 5"/>
          <p:cNvSpPr>
            <a:spLocks noGrp="1"/>
          </p:cNvSpPr>
          <p:nvPr>
            <p:ph sz="half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altLang="ru-RU" sz="4000" b="1" smtClean="0">
                <a:solidFill>
                  <a:schemeClr val="accent2"/>
                </a:solidFill>
                <a:latin typeface="Arial" charset="0"/>
              </a:rPr>
              <a:t>1. Композиция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>
          <a:xfrm>
            <a:off x="642910" y="500042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ru-RU" altLang="ru-RU" sz="2400" b="1" i="1" dirty="0" smtClean="0">
                <a:solidFill>
                  <a:schemeClr val="tx1"/>
                </a:solidFill>
              </a:rPr>
              <a:t>Расположите правый или левый глаз в центре композиции. Это придает большую выразительность взгляду смотрящего.</a:t>
            </a:r>
            <a:r>
              <a:rPr lang="ru-RU" altLang="ru-RU" sz="2700" dirty="0" smtClean="0">
                <a:solidFill>
                  <a:schemeClr val="tx1"/>
                </a:solidFill>
              </a:rPr>
              <a:t> </a:t>
            </a:r>
            <a:br>
              <a:rPr lang="ru-RU" altLang="ru-RU" sz="2700" dirty="0" smtClean="0">
                <a:solidFill>
                  <a:schemeClr val="tx1"/>
                </a:solidFill>
              </a:rPr>
            </a:br>
            <a:endParaRPr lang="ru-RU" altLang="ru-RU" sz="2700" dirty="0" smtClean="0">
              <a:solidFill>
                <a:schemeClr val="tx1"/>
              </a:solidFill>
            </a:endParaRPr>
          </a:p>
        </p:txBody>
      </p:sp>
      <p:sp>
        <p:nvSpPr>
          <p:cNvPr id="44035" name="Rectangl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4036" name="Picture 4" descr="14250260-R3L8T8D-650-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1484313"/>
            <a:ext cx="8820150" cy="523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534400" cy="990600"/>
          </a:xfrm>
        </p:spPr>
        <p:txBody>
          <a:bodyPr/>
          <a:lstStyle/>
          <a:p>
            <a:r>
              <a:rPr lang="ru-RU" altLang="ru-RU" sz="4000" dirty="0" smtClean="0">
                <a:latin typeface="Arial" charset="0"/>
              </a:rPr>
              <a:t>Снимайте с высоты роста модели</a:t>
            </a:r>
          </a:p>
        </p:txBody>
      </p:sp>
      <p:pic>
        <p:nvPicPr>
          <p:cNvPr id="45059" name="Picture 4" descr="7567510-R3L8T8D-1000-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8063" y="1619250"/>
            <a:ext cx="7164387" cy="512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>
          <a:xfrm>
            <a:off x="642910" y="642918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 smtClean="0"/>
              <a:t>Используйте направление взгляда для достижения баланса в кадре</a:t>
            </a:r>
            <a:r>
              <a:rPr lang="ru-RU" altLang="ru-RU" sz="4000" dirty="0" smtClean="0"/>
              <a:t> </a:t>
            </a:r>
          </a:p>
        </p:txBody>
      </p:sp>
      <p:sp>
        <p:nvSpPr>
          <p:cNvPr id="46084" name="Rectangle 5"/>
          <p:cNvSpPr>
            <a:spLocks noGrp="1"/>
          </p:cNvSpPr>
          <p:nvPr>
            <p:ph sz="half" idx="1"/>
          </p:nvPr>
        </p:nvSpPr>
        <p:spPr>
          <a:xfrm>
            <a:off x="1223963" y="6092825"/>
            <a:ext cx="5940425" cy="3170238"/>
          </a:xfrm>
          <a:noFill/>
        </p:spPr>
        <p:txBody>
          <a:bodyPr/>
          <a:lstStyle/>
          <a:p>
            <a:r>
              <a:rPr lang="ru-RU" altLang="ru-RU" smtClean="0"/>
              <a:t>Автор фото:</a:t>
            </a:r>
            <a:r>
              <a:rPr lang="ru-RU" altLang="ru-RU" smtClean="0">
                <a:hlinkClick r:id="rId2"/>
              </a:rPr>
              <a:t> Джейк Олсон </a:t>
            </a:r>
            <a:r>
              <a:rPr lang="ru-RU" altLang="ru-RU" smtClean="0"/>
              <a:t> </a:t>
            </a:r>
          </a:p>
        </p:txBody>
      </p:sp>
      <p:pic>
        <p:nvPicPr>
          <p:cNvPr id="46083" name="Picture 4" descr="57_5084e227ac3aef769e7a0abe6b82f8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773238"/>
            <a:ext cx="64801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>
          <a:xfrm>
            <a:off x="571472" y="714356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ru-RU" altLang="ru-RU" sz="3600" dirty="0" smtClean="0"/>
              <a:t>Добавляем дополнительные элементы в пустующие 2</a:t>
            </a:r>
            <a:r>
              <a:rPr lang="en-US" altLang="ru-RU" sz="3600" dirty="0" smtClean="0">
                <a:latin typeface="Calibri" pitchFamily="34" charset="0"/>
              </a:rPr>
              <a:t>/3 </a:t>
            </a:r>
            <a:r>
              <a:rPr lang="ru-RU" altLang="ru-RU" sz="3600" dirty="0" smtClean="0"/>
              <a:t>кадра</a:t>
            </a:r>
            <a:r>
              <a:rPr lang="ru-RU" altLang="ru-RU" sz="4000" dirty="0" smtClean="0"/>
              <a:t>  </a:t>
            </a:r>
          </a:p>
        </p:txBody>
      </p:sp>
      <p:pic>
        <p:nvPicPr>
          <p:cNvPr id="47107" name="Picture 4" descr="57_4636417118788c9ef4ff4e8725bb97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425" y="1628775"/>
            <a:ext cx="6913563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5"/>
          <p:cNvSpPr>
            <a:spLocks/>
          </p:cNvSpPr>
          <p:nvPr/>
        </p:nvSpPr>
        <p:spPr bwMode="auto">
          <a:xfrm>
            <a:off x="1042988" y="58674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altLang="ru-RU" sz="2400">
                <a:solidFill>
                  <a:schemeClr val="tx2"/>
                </a:solidFill>
                <a:latin typeface="Calibri" pitchFamily="34" charset="0"/>
              </a:rPr>
              <a:t>Ожидание. Автор фото:</a:t>
            </a:r>
            <a:r>
              <a:rPr lang="ru-RU" altLang="ru-RU" sz="2400">
                <a:solidFill>
                  <a:schemeClr val="tx2"/>
                </a:solidFill>
                <a:latin typeface="Calibri" pitchFamily="34" charset="0"/>
                <a:hlinkClick r:id="rId3"/>
              </a:rPr>
              <a:t> Эди В</a:t>
            </a:r>
            <a:r>
              <a:rPr lang="ru-RU" altLang="ru-RU" sz="4400">
                <a:solidFill>
                  <a:schemeClr val="tx2"/>
                </a:solidFill>
                <a:latin typeface="Calibri" pitchFamily="34" charset="0"/>
                <a:hlinkClick r:id="rId3"/>
              </a:rPr>
              <a:t> </a:t>
            </a:r>
            <a:r>
              <a:rPr lang="ru-RU" altLang="ru-RU" sz="4400">
                <a:solidFill>
                  <a:schemeClr val="tx2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/>
          </p:cNvSpPr>
          <p:nvPr>
            <p:ph sz="half" idx="1"/>
          </p:nvPr>
        </p:nvSpPr>
        <p:spPr>
          <a:xfrm>
            <a:off x="395288" y="0"/>
            <a:ext cx="8153400" cy="4525963"/>
          </a:xfrm>
        </p:spPr>
        <p:txBody>
          <a:bodyPr/>
          <a:lstStyle/>
          <a:p>
            <a:r>
              <a:rPr lang="ru-RU" altLang="ru-RU" smtClean="0"/>
              <a:t>Автор фото:</a:t>
            </a:r>
            <a:r>
              <a:rPr lang="ru-RU" altLang="ru-RU" smtClean="0">
                <a:hlinkClick r:id="rId2"/>
              </a:rPr>
              <a:t> Джейк Олсон </a:t>
            </a:r>
            <a:r>
              <a:rPr lang="ru-RU" altLang="ru-RU" smtClean="0"/>
              <a:t> </a:t>
            </a:r>
          </a:p>
        </p:txBody>
      </p:sp>
      <p:pic>
        <p:nvPicPr>
          <p:cNvPr id="48131" name="Picture 4" descr="57_5dd84e82c5994b268ff57eca863878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739775"/>
            <a:ext cx="889317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smtClean="0"/>
              <a:t>Олеся. Автор фото:</a:t>
            </a:r>
            <a:r>
              <a:rPr lang="ru-RU" altLang="ru-RU" sz="2800" smtClean="0">
                <a:hlinkClick r:id="rId2"/>
              </a:rPr>
              <a:t> Михаил Науменко </a:t>
            </a:r>
            <a:r>
              <a:rPr lang="ru-RU" altLang="ru-RU" smtClean="0"/>
              <a:t> </a:t>
            </a:r>
          </a:p>
        </p:txBody>
      </p:sp>
      <p:pic>
        <p:nvPicPr>
          <p:cNvPr id="49155" name="Picture 5" descr="57_791095e6bb8fb1b45b40385f02bc03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773238"/>
            <a:ext cx="8820150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739775" y="115888"/>
            <a:ext cx="8153400" cy="990600"/>
          </a:xfrm>
        </p:spPr>
        <p:txBody>
          <a:bodyPr/>
          <a:lstStyle/>
          <a:p>
            <a:r>
              <a:rPr lang="ru-RU" altLang="ru-RU" sz="2800" smtClean="0"/>
              <a:t>Первый снег. Автор фото:</a:t>
            </a:r>
            <a:r>
              <a:rPr lang="ru-RU" altLang="ru-RU" sz="2800" smtClean="0">
                <a:hlinkClick r:id="rId2"/>
              </a:rPr>
              <a:t> DesiArt Kuleshova  </a:t>
            </a:r>
            <a:r>
              <a:rPr lang="ru-RU" altLang="ru-RU" smtClean="0"/>
              <a:t> </a:t>
            </a:r>
          </a:p>
        </p:txBody>
      </p:sp>
      <p:pic>
        <p:nvPicPr>
          <p:cNvPr id="50179" name="Picture 4" descr="57_63d100f28012cbe0d1f32f6653a69c6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701800"/>
            <a:ext cx="46609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/>
          </p:cNvSpPr>
          <p:nvPr>
            <p:ph sz="half" idx="1"/>
          </p:nvPr>
        </p:nvSpPr>
        <p:spPr>
          <a:xfrm>
            <a:off x="571472" y="1142984"/>
            <a:ext cx="8135938" cy="4525963"/>
          </a:xfrm>
        </p:spPr>
        <p:txBody>
          <a:bodyPr/>
          <a:lstStyle/>
          <a:p>
            <a:pPr marL="6350" indent="257175" algn="just">
              <a:lnSpc>
                <a:spcPct val="150000"/>
              </a:lnSpc>
              <a:buFont typeface="Wingdings" pitchFamily="2" charset="2"/>
              <a:buNone/>
            </a:pP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ПОРТРЕТ</a:t>
            </a:r>
            <a:r>
              <a:rPr lang="ru-RU" altLang="ru-RU" sz="2600" b="1" dirty="0" smtClean="0">
                <a:latin typeface="Times New Roman" pitchFamily="18" charset="0"/>
                <a:cs typeface="Times New Roman" pitchFamily="18" charset="0"/>
              </a:rPr>
              <a:t> - жанр изобразительного искусства, отражающий внешний и внутренний облик человека или группы людей. Портрет — один из древнейших жанров изобразительного искусства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alt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>
          <a:xfrm>
            <a:off x="609600" y="500042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ru-RU" altLang="ru-RU" sz="3200" dirty="0" smtClean="0"/>
              <a:t>Взгляд в сторону, противоположную</a:t>
            </a:r>
            <a:br>
              <a:rPr lang="ru-RU" altLang="ru-RU" sz="3200" dirty="0" smtClean="0"/>
            </a:br>
            <a:r>
              <a:rPr lang="ru-RU" altLang="ru-RU" sz="3200" dirty="0" smtClean="0"/>
              <a:t>большей части снимка говорит о безразличии</a:t>
            </a:r>
            <a:r>
              <a:rPr lang="ru-RU" altLang="ru-RU" sz="4000" dirty="0" smtClean="0"/>
              <a:t> </a:t>
            </a:r>
          </a:p>
        </p:txBody>
      </p:sp>
      <p:pic>
        <p:nvPicPr>
          <p:cNvPr id="51203" name="Picture 4" descr="5121105-R3L8T8D-650-30939_639412_7114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38" y="1557338"/>
            <a:ext cx="777557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sz="4000" dirty="0" smtClean="0"/>
              <a:t>Используем ГРИП для выделения главного объекта от фона</a:t>
            </a:r>
          </a:p>
        </p:txBody>
      </p:sp>
      <p:pic>
        <p:nvPicPr>
          <p:cNvPr id="52227" name="Picture 6" descr="1316856835_423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638300"/>
            <a:ext cx="7667625" cy="510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>
          <a:xfrm>
            <a:off x="357188" y="1285860"/>
            <a:ext cx="8786812" cy="990600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 smtClean="0"/>
              <a:t>Три фактора, которые влияют на глубину резкости фона:</a:t>
            </a:r>
            <a:r>
              <a:rPr lang="ru-RU" altLang="ru-RU" sz="4000" b="1" dirty="0" smtClean="0"/>
              <a:t/>
            </a:r>
            <a:br>
              <a:rPr lang="ru-RU" altLang="ru-RU" sz="4000" b="1" dirty="0" smtClean="0"/>
            </a:br>
            <a:endParaRPr lang="ru-RU" altLang="ru-RU" sz="4000" b="1" dirty="0" smtClean="0"/>
          </a:p>
        </p:txBody>
      </p:sp>
      <p:sp>
        <p:nvSpPr>
          <p:cNvPr id="53251" name="Rectangle 3"/>
          <p:cNvSpPr>
            <a:spLocks noGrp="1"/>
          </p:cNvSpPr>
          <p:nvPr>
            <p:ph sz="half" idx="1"/>
          </p:nvPr>
        </p:nvSpPr>
        <p:spPr>
          <a:xfrm>
            <a:off x="71438" y="1844675"/>
            <a:ext cx="32766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sz="3200" dirty="0" smtClean="0">
                <a:solidFill>
                  <a:schemeClr val="accent2"/>
                </a:solidFill>
              </a:rPr>
              <a:t>    • Апертура</a:t>
            </a:r>
            <a:br>
              <a:rPr lang="ru-RU" altLang="ru-RU" sz="3200" dirty="0" smtClean="0">
                <a:solidFill>
                  <a:schemeClr val="accent2"/>
                </a:solidFill>
              </a:rPr>
            </a:br>
            <a:r>
              <a:rPr lang="ru-RU" altLang="ru-RU" sz="3200" dirty="0" smtClean="0">
                <a:solidFill>
                  <a:schemeClr val="accent2"/>
                </a:solidFill>
              </a:rPr>
              <a:t>• Фокусное расстояние объектива</a:t>
            </a:r>
            <a:br>
              <a:rPr lang="ru-RU" altLang="ru-RU" sz="3200" dirty="0" smtClean="0">
                <a:solidFill>
                  <a:schemeClr val="accent2"/>
                </a:solidFill>
              </a:rPr>
            </a:br>
            <a:r>
              <a:rPr lang="ru-RU" altLang="ru-RU" sz="3200" dirty="0" smtClean="0">
                <a:solidFill>
                  <a:schemeClr val="accent2"/>
                </a:solidFill>
              </a:rPr>
              <a:t>• Расстояние между объектом и фоном</a:t>
            </a:r>
          </a:p>
        </p:txBody>
      </p:sp>
      <p:pic>
        <p:nvPicPr>
          <p:cNvPr id="53252" name="Picture 4" descr="36511db67502ef28ab6d51798cb1087c_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1741488"/>
            <a:ext cx="6156325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642910" y="857232"/>
            <a:ext cx="7772400" cy="985857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6000" b="1" dirty="0" smtClean="0">
                <a:solidFill>
                  <a:schemeClr val="accent2"/>
                </a:solidFill>
              </a:rPr>
              <a:t/>
            </a:r>
            <a:br>
              <a:rPr lang="ru-RU" altLang="ru-RU" sz="6000" b="1" dirty="0" smtClean="0">
                <a:solidFill>
                  <a:schemeClr val="accent2"/>
                </a:solidFill>
              </a:rPr>
            </a:br>
            <a:r>
              <a:rPr lang="ru-RU" altLang="ru-RU" sz="6000" b="1" dirty="0" smtClean="0">
                <a:solidFill>
                  <a:schemeClr val="accent2"/>
                </a:solidFill>
              </a:rPr>
              <a:t>2. Эмоция</a:t>
            </a:r>
            <a:r>
              <a:rPr lang="ru-RU" altLang="ru-RU" sz="4000" dirty="0" smtClean="0">
                <a:solidFill>
                  <a:schemeClr val="accent2"/>
                </a:solidFill>
              </a:rPr>
              <a:t/>
            </a:r>
            <a:br>
              <a:rPr lang="ru-RU" altLang="ru-RU" sz="4000" dirty="0" smtClean="0">
                <a:solidFill>
                  <a:schemeClr val="accent2"/>
                </a:solidFill>
              </a:rPr>
            </a:br>
            <a:endParaRPr lang="ru-RU" altLang="ru-RU" sz="4000" dirty="0" smtClean="0">
              <a:solidFill>
                <a:schemeClr val="accent2"/>
              </a:solidFill>
            </a:endParaRPr>
          </a:p>
        </p:txBody>
      </p:sp>
      <p:pic>
        <p:nvPicPr>
          <p:cNvPr id="54275" name="Picture 6" descr="picture2_lpeterson_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5" y="1628775"/>
            <a:ext cx="755967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dirty="0" smtClean="0">
                <a:solidFill>
                  <a:schemeClr val="accent2"/>
                </a:solidFill>
              </a:rPr>
              <a:t>Наличие эмоции позволяет прочувствовать портрет</a:t>
            </a:r>
          </a:p>
        </p:txBody>
      </p:sp>
      <p:pic>
        <p:nvPicPr>
          <p:cNvPr id="55299" name="Picture 4" descr="5619369938_3ba480bf27_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557338"/>
            <a:ext cx="6985000" cy="518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algn="ctr"/>
            <a:r>
              <a:rPr lang="ru-RU" altLang="ru-RU" sz="5400" b="1" smtClean="0"/>
              <a:t>3. Свет и тень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>
          <a:xfrm>
            <a:off x="571472" y="500042"/>
            <a:ext cx="8229600" cy="1143000"/>
          </a:xfrm>
        </p:spPr>
        <p:txBody>
          <a:bodyPr/>
          <a:lstStyle/>
          <a:p>
            <a:r>
              <a:rPr lang="ru-RU" altLang="ru-RU" sz="3600" dirty="0" smtClean="0"/>
              <a:t>Вносите </a:t>
            </a:r>
            <a:r>
              <a:rPr lang="ru-RU" altLang="ru-RU" sz="3600" dirty="0" err="1" smtClean="0"/>
              <a:t>креатив</a:t>
            </a:r>
            <a:r>
              <a:rPr lang="ru-RU" altLang="ru-RU" sz="3600" dirty="0" smtClean="0"/>
              <a:t> и разнообразие с помощью </a:t>
            </a:r>
            <a:r>
              <a:rPr lang="ru-RU" altLang="ru-RU" sz="3600" dirty="0" err="1" smtClean="0"/>
              <a:t>свето-теневого</a:t>
            </a:r>
            <a:r>
              <a:rPr lang="ru-RU" altLang="ru-RU" sz="3600" dirty="0" smtClean="0"/>
              <a:t> рисунка</a:t>
            </a:r>
          </a:p>
        </p:txBody>
      </p:sp>
      <p:sp>
        <p:nvSpPr>
          <p:cNvPr id="57347" name="Rectangle 4"/>
          <p:cNvSpPr>
            <a:spLocks/>
          </p:cNvSpPr>
          <p:nvPr/>
        </p:nvSpPr>
        <p:spPr bwMode="auto">
          <a:xfrm>
            <a:off x="990600" y="5894388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altLang="ru-RU" sz="2400">
                <a:solidFill>
                  <a:schemeClr val="tx2"/>
                </a:solidFill>
                <a:latin typeface="Calibri" pitchFamily="34" charset="0"/>
              </a:rPr>
              <a:t>Губы. Автор фото: </a:t>
            </a:r>
            <a:r>
              <a:rPr lang="ru-RU" altLang="ru-RU" sz="2400">
                <a:solidFill>
                  <a:schemeClr val="tx2"/>
                </a:solidFill>
                <a:latin typeface="Calibri" pitchFamily="34" charset="0"/>
                <a:hlinkClick r:id="rId2"/>
              </a:rPr>
              <a:t>Хекс Саша Хаубольд</a:t>
            </a:r>
            <a:r>
              <a:rPr lang="ru-RU" altLang="ru-RU" sz="2400">
                <a:solidFill>
                  <a:schemeClr val="tx2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57348" name="Picture 5" descr="idei-dlya-fotoportretov_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628775"/>
            <a:ext cx="6624637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idei-dlya-fotoportretov_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557338"/>
            <a:ext cx="7129463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6"/>
          <p:cNvSpPr>
            <a:spLocks noChangeArrowheads="1"/>
          </p:cNvSpPr>
          <p:nvPr/>
        </p:nvSpPr>
        <p:spPr bwMode="auto">
          <a:xfrm>
            <a:off x="1763713" y="476250"/>
            <a:ext cx="546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ru-RU" altLang="ru-RU"/>
              <a:t>Поцелуи солнца. Автор фото: </a:t>
            </a:r>
            <a:r>
              <a:rPr lang="ru-RU" altLang="ru-RU">
                <a:hlinkClick r:id="rId3"/>
              </a:rPr>
              <a:t>Валерия Тихонова</a:t>
            </a:r>
            <a:r>
              <a:rPr lang="ru-RU" alt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>
          <a:xfrm>
            <a:off x="468313" y="2636838"/>
            <a:ext cx="3851275" cy="990600"/>
          </a:xfrm>
        </p:spPr>
        <p:txBody>
          <a:bodyPr/>
          <a:lstStyle/>
          <a:p>
            <a:r>
              <a:rPr lang="ru-RU" altLang="ru-RU" sz="2000" smtClean="0"/>
              <a:t>Загрузка света.</a:t>
            </a:r>
            <a:br>
              <a:rPr lang="ru-RU" altLang="ru-RU" sz="2000" smtClean="0"/>
            </a:br>
            <a:r>
              <a:rPr lang="ru-RU" altLang="ru-RU" sz="2000" smtClean="0"/>
              <a:t> Автор фото: </a:t>
            </a:r>
            <a:r>
              <a:rPr lang="ru-RU" altLang="ru-RU" sz="2000" smtClean="0">
                <a:hlinkClick r:id="rId2"/>
              </a:rPr>
              <a:t>Алессио Альби</a:t>
            </a:r>
            <a:r>
              <a:rPr lang="ru-RU" altLang="ru-RU" sz="4000" smtClean="0"/>
              <a:t> </a:t>
            </a:r>
          </a:p>
        </p:txBody>
      </p:sp>
      <p:pic>
        <p:nvPicPr>
          <p:cNvPr id="59395" name="Picture 4" descr="idei-dlya-fotoportretov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625" y="0"/>
            <a:ext cx="4581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ДАША\Desktop\Лучшие фотографии Музы-Х\Кернус Светлана Забвен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357313"/>
            <a:ext cx="45307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 descr="C:\Users\ДАША\Desktop\10 правил хорошей фотографии\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5" y="3286125"/>
            <a:ext cx="4802188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642918"/>
            <a:ext cx="80724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Портрет – жанр фотографии, главным объектом изображения которого является человек. К жанру портрета также относят изображения животных крупным планом.</a:t>
            </a:r>
          </a:p>
        </p:txBody>
      </p:sp>
      <p:pic>
        <p:nvPicPr>
          <p:cNvPr id="6147" name="Picture 2" descr="C:\Users\ДАША\Desktop\Лучшие фотографии Музы-Х\Гулай Никита Май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786063"/>
            <a:ext cx="2571750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3" descr="C:\Users\ДАША\Desktop\Лучшие фотографии Музы-Х\Шацило Анна Кавал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8" y="2840038"/>
            <a:ext cx="4621212" cy="3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212725" y="785794"/>
            <a:ext cx="8931275" cy="990600"/>
          </a:xfrm>
        </p:spPr>
        <p:txBody>
          <a:bodyPr/>
          <a:lstStyle/>
          <a:p>
            <a:pPr algn="ctr"/>
            <a:r>
              <a:rPr lang="ru-RU" altLang="ru-RU" sz="4000" dirty="0" smtClean="0"/>
              <a:t>Основные световые схемы для портрета: </a:t>
            </a:r>
          </a:p>
        </p:txBody>
      </p:sp>
      <p:sp>
        <p:nvSpPr>
          <p:cNvPr id="60419" name="Rectangle 3"/>
          <p:cNvSpPr>
            <a:spLocks noGrp="1"/>
          </p:cNvSpPr>
          <p:nvPr>
            <p:ph sz="half" idx="1"/>
          </p:nvPr>
        </p:nvSpPr>
        <p:spPr>
          <a:xfrm>
            <a:off x="611188" y="2359025"/>
            <a:ext cx="8153400" cy="4525963"/>
          </a:xfrm>
        </p:spPr>
        <p:txBody>
          <a:bodyPr/>
          <a:lstStyle/>
          <a:p>
            <a:r>
              <a:rPr lang="ru-RU" altLang="ru-RU" sz="3600" i="1" dirty="0" smtClean="0"/>
              <a:t>боковое освещение</a:t>
            </a:r>
          </a:p>
          <a:p>
            <a:r>
              <a:rPr lang="ru-RU" altLang="ru-RU" sz="3600" i="1" dirty="0" smtClean="0"/>
              <a:t>классическое освещение</a:t>
            </a:r>
          </a:p>
          <a:p>
            <a:r>
              <a:rPr lang="ru-RU" altLang="ru-RU" sz="3600" i="1" dirty="0" err="1" smtClean="0"/>
              <a:t>рембрандтовское</a:t>
            </a:r>
            <a:r>
              <a:rPr lang="ru-RU" altLang="ru-RU" sz="3600" i="1" dirty="0" smtClean="0"/>
              <a:t> освещение</a:t>
            </a:r>
          </a:p>
          <a:p>
            <a:r>
              <a:rPr lang="ru-RU" altLang="ru-RU" sz="3600" i="1" dirty="0" smtClean="0"/>
              <a:t>бабочка</a:t>
            </a:r>
          </a:p>
          <a:p>
            <a:endParaRPr lang="ru-RU" altLang="ru-RU" sz="36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522288" y="206375"/>
            <a:ext cx="8153400" cy="990600"/>
          </a:xfrm>
        </p:spPr>
        <p:txBody>
          <a:bodyPr/>
          <a:lstStyle/>
          <a:p>
            <a:pPr algn="ctr"/>
            <a:r>
              <a:rPr lang="ru-RU" altLang="ru-RU" sz="5400" smtClean="0">
                <a:solidFill>
                  <a:schemeClr val="accent2"/>
                </a:solidFill>
              </a:rPr>
              <a:t>Боковое освещение</a:t>
            </a:r>
            <a:endParaRPr lang="ru-RU" altLang="ru-RU" smtClean="0"/>
          </a:p>
        </p:txBody>
      </p:sp>
      <p:pic>
        <p:nvPicPr>
          <p:cNvPr id="61443" name="Picture 4" descr="боково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5063" y="7802563"/>
            <a:ext cx="36290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5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700213"/>
            <a:ext cx="3171825" cy="475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6" descr="боково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2854325"/>
            <a:ext cx="4248150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Rectangle 7"/>
          <p:cNvSpPr>
            <a:spLocks/>
          </p:cNvSpPr>
          <p:nvPr/>
        </p:nvSpPr>
        <p:spPr bwMode="auto">
          <a:xfrm>
            <a:off x="4140200" y="1773238"/>
            <a:ext cx="5003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800">
                <a:solidFill>
                  <a:schemeClr val="tx2"/>
                </a:solidFill>
                <a:latin typeface="Calibri" pitchFamily="34" charset="0"/>
              </a:rPr>
              <a:t>часто используется для создания драматических портретов </a:t>
            </a:r>
            <a:endParaRPr lang="ru-RU" altLang="ru-RU" sz="400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5400" smtClean="0">
                <a:solidFill>
                  <a:schemeClr val="accent2"/>
                </a:solidFill>
              </a:rPr>
              <a:t>Классическое освещение</a:t>
            </a:r>
          </a:p>
        </p:txBody>
      </p:sp>
      <p:sp>
        <p:nvSpPr>
          <p:cNvPr id="62467" name="Rectangle 3"/>
          <p:cNvSpPr>
            <a:spLocks noGrp="1"/>
          </p:cNvSpPr>
          <p:nvPr>
            <p:ph sz="half" idx="1"/>
          </p:nvPr>
        </p:nvSpPr>
        <p:spPr>
          <a:xfrm>
            <a:off x="4643438" y="2636838"/>
            <a:ext cx="4194175" cy="4525962"/>
          </a:xfrm>
        </p:spPr>
        <p:txBody>
          <a:bodyPr/>
          <a:lstStyle/>
          <a:p>
            <a:r>
              <a:rPr lang="ru-RU" altLang="ru-RU" smtClean="0"/>
              <a:t>источник немного выше уровня глаз и под углом 30-45 градусов от камеры </a:t>
            </a:r>
          </a:p>
        </p:txBody>
      </p:sp>
      <p:pic>
        <p:nvPicPr>
          <p:cNvPr id="62468" name="Picture 4" descr="классическо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676400"/>
            <a:ext cx="3327400" cy="49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r>
              <a:rPr lang="ru-RU" altLang="ru-RU" sz="4800" dirty="0" err="1" smtClean="0">
                <a:solidFill>
                  <a:schemeClr val="accent2"/>
                </a:solidFill>
              </a:rPr>
              <a:t>Рембрандтовское</a:t>
            </a:r>
            <a:r>
              <a:rPr lang="ru-RU" altLang="ru-RU" sz="4800" dirty="0" smtClean="0">
                <a:solidFill>
                  <a:schemeClr val="accent2"/>
                </a:solidFill>
              </a:rPr>
              <a:t> освещение</a:t>
            </a:r>
          </a:p>
        </p:txBody>
      </p:sp>
      <p:sp>
        <p:nvSpPr>
          <p:cNvPr id="63491" name="Rectangle 3"/>
          <p:cNvSpPr>
            <a:spLocks noGrp="1"/>
          </p:cNvSpPr>
          <p:nvPr>
            <p:ph sz="half" idx="1"/>
          </p:nvPr>
        </p:nvSpPr>
        <p:spPr>
          <a:xfrm>
            <a:off x="323850" y="1628775"/>
            <a:ext cx="4176713" cy="4525963"/>
          </a:xfrm>
        </p:spPr>
        <p:txBody>
          <a:bodyPr/>
          <a:lstStyle/>
          <a:p>
            <a:r>
              <a:rPr lang="ru-RU" altLang="ru-RU" dirty="0" smtClean="0"/>
              <a:t>определяется наличием светового треугольника на щеке </a:t>
            </a:r>
          </a:p>
        </p:txBody>
      </p:sp>
      <p:pic>
        <p:nvPicPr>
          <p:cNvPr id="63492" name="Picture 4" descr="рембрандтовское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1525588"/>
            <a:ext cx="3524250" cy="52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рембрандтовское  схем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3141663"/>
            <a:ext cx="320040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143000"/>
          </a:xfrm>
        </p:spPr>
        <p:txBody>
          <a:bodyPr/>
          <a:lstStyle/>
          <a:p>
            <a:r>
              <a:rPr lang="ru-RU" altLang="ru-RU" dirty="0" smtClean="0"/>
              <a:t>Освещение «Бабочка»</a:t>
            </a:r>
          </a:p>
        </p:txBody>
      </p:sp>
      <p:sp>
        <p:nvSpPr>
          <p:cNvPr id="64515" name="Rectangle 3"/>
          <p:cNvSpPr>
            <a:spLocks noGrp="1"/>
          </p:cNvSpPr>
          <p:nvPr>
            <p:ph sz="half" idx="1"/>
          </p:nvPr>
        </p:nvSpPr>
        <p:spPr>
          <a:xfrm>
            <a:off x="5849938" y="1989138"/>
            <a:ext cx="2970212" cy="4525962"/>
          </a:xfrm>
        </p:spPr>
        <p:txBody>
          <a:bodyPr/>
          <a:lstStyle/>
          <a:p>
            <a:r>
              <a:rPr lang="ru-RU" altLang="ru-RU" smtClean="0"/>
              <a:t>Схема "бабочка" часто используется для съемки гламура, выгодно подчеркивая скулы модели </a:t>
            </a:r>
          </a:p>
        </p:txBody>
      </p:sp>
      <p:pic>
        <p:nvPicPr>
          <p:cNvPr id="64516" name="Picture 4" descr="бабоч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584325"/>
            <a:ext cx="3438525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 descr="бабочка схем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2060575"/>
            <a:ext cx="192405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r>
              <a:rPr lang="ru-RU" altLang="ru-RU" sz="4000" dirty="0" smtClean="0"/>
              <a:t>Работа при солнечном освещении</a:t>
            </a:r>
          </a:p>
        </p:txBody>
      </p:sp>
      <p:pic>
        <p:nvPicPr>
          <p:cNvPr id="65539" name="Picture 4" descr="13747627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063" y="1628775"/>
            <a:ext cx="7921625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ри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1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5" descr="refle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1388" y="0"/>
            <a:ext cx="4392612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6" descr="a248-800-h-9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617913"/>
            <a:ext cx="32400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67587" name="Rectangl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7588" name="Picture 4" descr="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07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68611" name="Rectangl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8612" name="Picture 4" descr="Без имени-1(17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144000" cy="658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/>
          </p:cNvSpPr>
          <p:nvPr>
            <p:ph sz="half" idx="1"/>
          </p:nvPr>
        </p:nvSpPr>
        <p:spPr>
          <a:xfrm>
            <a:off x="4787900" y="1773238"/>
            <a:ext cx="4033838" cy="4525962"/>
          </a:xfrm>
        </p:spPr>
        <p:txBody>
          <a:bodyPr/>
          <a:lstStyle/>
          <a:p>
            <a:r>
              <a:rPr lang="ru-RU" altLang="ru-RU" smtClean="0"/>
              <a:t>Золотистый отражатель придаст</a:t>
            </a:r>
          </a:p>
          <a:p>
            <a:pPr>
              <a:buFont typeface="Wingdings" pitchFamily="2" charset="2"/>
              <a:buNone/>
            </a:pPr>
            <a:r>
              <a:rPr lang="ru-RU" altLang="ru-RU" smtClean="0"/>
              <a:t> коже теплый оттенок</a:t>
            </a:r>
          </a:p>
        </p:txBody>
      </p:sp>
      <p:pic>
        <p:nvPicPr>
          <p:cNvPr id="69635" name="Picture 4" descr="ри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457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857250" y="642938"/>
            <a:ext cx="753866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342900" algn="just">
              <a:tabLst>
                <a:tab pos="800100" algn="l"/>
              </a:tabLst>
            </a:pPr>
            <a:r>
              <a:rPr lang="ru-RU" sz="3200" b="1" u="sng" dirty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Виды портретной фотографии: </a:t>
            </a:r>
            <a:endParaRPr lang="ru-RU" sz="3200" dirty="0">
              <a:solidFill>
                <a:srgbClr val="083763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42900" algn="just" eaLnBrk="0" hangingPunct="0">
              <a:tabLst>
                <a:tab pos="800100" algn="l"/>
              </a:tabLst>
            </a:pPr>
            <a:r>
              <a:rPr lang="ru-RU" sz="3200" dirty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По количеству изображаемых объектов:</a:t>
            </a:r>
          </a:p>
          <a:p>
            <a:pPr indent="342900" algn="just" eaLnBrk="0" hangingPunct="0">
              <a:buFontTx/>
              <a:buChar char="•"/>
              <a:tabLst>
                <a:tab pos="800100" algn="l"/>
              </a:tabLst>
            </a:pPr>
            <a:r>
              <a:rPr lang="ru-RU" sz="3200" dirty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одиночный, индивидуальный портрет;</a:t>
            </a:r>
          </a:p>
          <a:p>
            <a:pPr indent="342900" algn="just" eaLnBrk="0" hangingPunct="0">
              <a:buFontTx/>
              <a:buChar char="•"/>
              <a:tabLst>
                <a:tab pos="800100" algn="l"/>
              </a:tabLst>
            </a:pPr>
            <a:r>
              <a:rPr lang="ru-RU" sz="3200" dirty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групповой портрет.</a:t>
            </a:r>
          </a:p>
        </p:txBody>
      </p:sp>
      <p:pic>
        <p:nvPicPr>
          <p:cNvPr id="7171" name="Picture 2" descr="C:\Users\ДАША\Desktop\фотографии для просмотра от 11.01 13\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3000375"/>
            <a:ext cx="33575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 descr="C:\Users\ДАША\Desktop\фотографии для просмотра от 11.01 13\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2366963"/>
            <a:ext cx="314325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title"/>
          </p:nvPr>
        </p:nvSpPr>
        <p:spPr>
          <a:xfrm>
            <a:off x="642910" y="785794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/>
              <a:t>Внешняя вспышка заполнит тени</a:t>
            </a:r>
          </a:p>
        </p:txBody>
      </p:sp>
      <p:pic>
        <p:nvPicPr>
          <p:cNvPr id="70659" name="Picture 4" descr="honl-snoot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1844675"/>
            <a:ext cx="46799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71683" name="Rectangl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1684" name="Picture 4" descr="4334364_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450"/>
            <a:ext cx="9144000" cy="672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72707" name="Rectangl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2708" name="Picture 4" descr="D3pQ9y5Cgd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61913"/>
            <a:ext cx="8893175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1428728" y="785794"/>
            <a:ext cx="65645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3600" b="1" u="sng" dirty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Суть портретной фотографии:</a:t>
            </a:r>
          </a:p>
          <a:p>
            <a:pPr algn="ctr"/>
            <a:r>
              <a:rPr lang="ru-RU" sz="3600" b="1" u="sng" dirty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Глаза</a:t>
            </a:r>
          </a:p>
        </p:txBody>
      </p:sp>
      <p:pic>
        <p:nvPicPr>
          <p:cNvPr id="12291" name="Picture 2" descr="C:\Users\ДАША\Desktop\Для занятий\1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214563"/>
            <a:ext cx="3744913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 descr="C:\Users\ДАША\Desktop\Для занятий\1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2428875"/>
            <a:ext cx="4530725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500063" y="714375"/>
            <a:ext cx="8643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ctr"/>
            <a:r>
              <a:rPr lang="ru-RU" sz="3600" b="1" dirty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Руки в портрете</a:t>
            </a:r>
            <a:endParaRPr lang="ru-RU" sz="3600" dirty="0">
              <a:solidFill>
                <a:srgbClr val="08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2" descr="C:\Users\ДАША\Desktop\Для занятий\1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643063"/>
            <a:ext cx="4445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 descr="C:\Users\ДАША\Desktop\Для занятий\1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071813"/>
            <a:ext cx="4500562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2714625" y="500063"/>
            <a:ext cx="31209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342900" algn="just"/>
            <a:r>
              <a:rPr lang="ru-RU" sz="3600" b="1" dirty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Поза и жест </a:t>
            </a:r>
          </a:p>
        </p:txBody>
      </p:sp>
      <p:pic>
        <p:nvPicPr>
          <p:cNvPr id="14339" name="Picture 2" descr="C:\Users\ДАША\Desktop\Для занятий\1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63"/>
            <a:ext cx="3576638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 descr="C:\Users\ДАША\Desktop\Для занятий\1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3714750"/>
            <a:ext cx="4214813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C:\Users\ДАША\Desktop\Для занятий\1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8213" y="285750"/>
            <a:ext cx="3125787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3500438" y="714375"/>
            <a:ext cx="15392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342900" algn="just"/>
            <a:r>
              <a:rPr lang="ru-RU" sz="3600" b="1" dirty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Фон </a:t>
            </a:r>
            <a:endParaRPr lang="ru-RU" sz="3600" dirty="0">
              <a:solidFill>
                <a:srgbClr val="08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 descr="C:\Users\ДАША\Desktop\фотографии для просмотра от 11.01 13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1625" y="1000125"/>
            <a:ext cx="33337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C:\Users\ДАША\Desktop\10 правил хорошей фотографии\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643063"/>
            <a:ext cx="4678363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ДАША\Desktop\10 правил хорошей фотографии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928688"/>
            <a:ext cx="3500438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C:\Users\ДАША\Desktop\10 правил хорошей фотографии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1071563"/>
            <a:ext cx="4113212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Фотопозирование</a:t>
            </a:r>
            <a:r>
              <a:rPr lang="ru-RU" alt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alt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 smtClean="0">
                <a:solidFill>
                  <a:schemeClr val="accent2"/>
                </a:solidFill>
              </a:rPr>
              <a:t>Положение головы</a:t>
            </a:r>
          </a:p>
        </p:txBody>
      </p:sp>
      <p:pic>
        <p:nvPicPr>
          <p:cNvPr id="73731" name="Picture 4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557338"/>
            <a:ext cx="676910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8" y="785813"/>
            <a:ext cx="9072562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Ракурсы в фотографии делятся следующим образом: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фас (анфас);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лёгкий поворот (ухо не видно за щекой);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классический поворот (кончик носа проецируется на среднюю часть щеки);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критический поворот (нос проецируется на внешнюю линию щеки);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приходящий профиль (кончик носа выходит за очертания щеки, при этом нос закрывает глаз);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профиль;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уходящий профиль.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Виды портрета по тематике:</a:t>
            </a:r>
          </a:p>
        </p:txBody>
      </p:sp>
      <p:sp>
        <p:nvSpPr>
          <p:cNvPr id="41987" name="Rectangl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altLang="ru-RU" dirty="0" smtClean="0"/>
              <a:t>Семейная фотосъемка</a:t>
            </a:r>
          </a:p>
          <a:p>
            <a:r>
              <a:rPr lang="ru-RU" altLang="ru-RU" dirty="0" smtClean="0"/>
              <a:t>Фотосъемка беременности</a:t>
            </a:r>
          </a:p>
          <a:p>
            <a:r>
              <a:rPr lang="ru-RU" altLang="ru-RU" dirty="0" smtClean="0"/>
              <a:t>Детская фотосъемка</a:t>
            </a:r>
          </a:p>
          <a:p>
            <a:r>
              <a:rPr lang="ru-RU" altLang="ru-RU" dirty="0" smtClean="0"/>
              <a:t>Свадебная фотосъемка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мастер-класс 10 правил портрета\facial-view-camera-angle-portrai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357188"/>
            <a:ext cx="4995862" cy="624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мастер-класс 10 правил портрета\1369679315_krasiviye-devushki_109.jpg"/>
          <p:cNvPicPr>
            <a:picLocks noChangeAspect="1" noChangeArrowheads="1"/>
          </p:cNvPicPr>
          <p:nvPr/>
        </p:nvPicPr>
        <p:blipFill>
          <a:blip r:embed="rId2"/>
          <a:srcRect l="28078" r="1538" b="13457"/>
          <a:stretch>
            <a:fillRect/>
          </a:stretch>
        </p:blipFill>
        <p:spPr bwMode="auto">
          <a:xfrm>
            <a:off x="1643063" y="936625"/>
            <a:ext cx="6215062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990600"/>
          </a:xfrm>
        </p:spPr>
        <p:txBody>
          <a:bodyPr/>
          <a:lstStyle/>
          <a:p>
            <a:pPr algn="ctr"/>
            <a:r>
              <a:rPr lang="ru-RU" altLang="ru-RU" sz="2800" dirty="0" smtClean="0"/>
              <a:t>Граница носа не должна выходить за грань дальней щеки</a:t>
            </a:r>
          </a:p>
        </p:txBody>
      </p:sp>
      <p:sp>
        <p:nvSpPr>
          <p:cNvPr id="74755" name="Rectangl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4756" name="Picture 4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36725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5779" name="Picture 5" descr="18307110-R3L8T8D-800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3818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76803" name="Rectangl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6804" name="Picture 4" descr="3394960-650-1446207070--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6525"/>
            <a:ext cx="9144000" cy="631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pPr algn="ctr"/>
            <a:r>
              <a:rPr lang="ru-RU" altLang="ru-RU" dirty="0" smtClean="0">
                <a:solidFill>
                  <a:schemeClr val="accent2"/>
                </a:solidFill>
              </a:rPr>
              <a:t>Положение тела</a:t>
            </a:r>
          </a:p>
        </p:txBody>
      </p:sp>
      <p:pic>
        <p:nvPicPr>
          <p:cNvPr id="77828" name="Picture 4" descr="19"/>
          <p:cNvPicPr>
            <a:picLocks noChangeAspect="1" noChangeArrowheads="1"/>
          </p:cNvPicPr>
          <p:nvPr/>
        </p:nvPicPr>
        <p:blipFill>
          <a:blip r:embed="rId2"/>
          <a:srcRect t="-571" r="50209"/>
          <a:stretch>
            <a:fillRect/>
          </a:stretch>
        </p:blipFill>
        <p:spPr bwMode="auto">
          <a:xfrm>
            <a:off x="2500298" y="1544624"/>
            <a:ext cx="4356100" cy="53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78851" name="Rectangl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8852" name="Picture 4" descr="3394910-650-1446206857---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631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r>
              <a:rPr lang="ru-RU" altLang="ru-RU" sz="3600" i="1" dirty="0" smtClean="0"/>
              <a:t>Романтичная, нежная поза</a:t>
            </a:r>
            <a:r>
              <a:rPr lang="ru-RU" altLang="ru-RU" dirty="0" smtClean="0"/>
              <a:t> </a:t>
            </a:r>
          </a:p>
        </p:txBody>
      </p:sp>
      <p:pic>
        <p:nvPicPr>
          <p:cNvPr id="79875" name="Picture 4" descr="18321860-R3L8T8D-800-20"/>
          <p:cNvPicPr>
            <a:picLocks noChangeAspect="1" noChangeArrowheads="1"/>
          </p:cNvPicPr>
          <p:nvPr/>
        </p:nvPicPr>
        <p:blipFill>
          <a:blip r:embed="rId2"/>
          <a:srcRect r="41582"/>
          <a:stretch>
            <a:fillRect/>
          </a:stretch>
        </p:blipFill>
        <p:spPr bwMode="auto">
          <a:xfrm>
            <a:off x="2143108" y="1643050"/>
            <a:ext cx="4375154" cy="49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r>
              <a:rPr lang="ru-RU" altLang="ru-RU" sz="2800" b="1" i="1" dirty="0" smtClean="0"/>
              <a:t>Небольшой наклон вперед</a:t>
            </a:r>
            <a:r>
              <a:rPr lang="ru-RU" altLang="ru-RU" sz="2800" i="1" dirty="0" smtClean="0"/>
              <a:t> может ненавязчиво подчеркнуть формы</a:t>
            </a:r>
            <a:r>
              <a:rPr lang="ru-RU" altLang="ru-RU" sz="4000" dirty="0" smtClean="0"/>
              <a:t> </a:t>
            </a:r>
          </a:p>
        </p:txBody>
      </p:sp>
      <p:pic>
        <p:nvPicPr>
          <p:cNvPr id="80900" name="Picture 4" descr="18315910-R3L8T8D-800-14"/>
          <p:cNvPicPr>
            <a:picLocks noChangeAspect="1" noChangeArrowheads="1"/>
          </p:cNvPicPr>
          <p:nvPr/>
        </p:nvPicPr>
        <p:blipFill>
          <a:blip r:embed="rId2"/>
          <a:srcRect t="-1145" r="48638"/>
          <a:stretch>
            <a:fillRect/>
          </a:stretch>
        </p:blipFill>
        <p:spPr bwMode="auto">
          <a:xfrm>
            <a:off x="2428860" y="1500174"/>
            <a:ext cx="4102102" cy="50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pPr algn="ctr"/>
            <a:r>
              <a:rPr lang="ru-RU" altLang="ru-RU" dirty="0" smtClean="0">
                <a:solidFill>
                  <a:schemeClr val="accent2"/>
                </a:solidFill>
              </a:rPr>
              <a:t>Положение рук</a:t>
            </a:r>
          </a:p>
        </p:txBody>
      </p:sp>
      <p:sp>
        <p:nvSpPr>
          <p:cNvPr id="81923" name="Rectangl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81924" name="Picture 4" descr="18309160-R3L8T8D-800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388" y="1484313"/>
            <a:ext cx="8459787" cy="52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813" y="571500"/>
            <a:ext cx="7858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характеру работы с портретируемым: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постановочный портрет;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жанровый портрет;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репортажный портрет;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натурный портрет.</a:t>
            </a:r>
          </a:p>
        </p:txBody>
      </p:sp>
      <p:pic>
        <p:nvPicPr>
          <p:cNvPr id="10243" name="Picture 2" descr="C:\Users\ДАША\Desktop\Лучшие фотографии Музы-Х\Кернус Светлана мруж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25" y="1500188"/>
            <a:ext cx="3286125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 descr="C:\Users\ДАША\Desktop\фотографии для просмотра от 11.01 13\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3421063"/>
            <a:ext cx="4572000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82947" name="Rectangl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82948" name="Picture 4" descr="img_7012_c_sm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26988"/>
            <a:ext cx="4567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" descr="elle-manicures-feathers-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0"/>
            <a:ext cx="5000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/>
          </p:cNvSpPr>
          <p:nvPr>
            <p:ph sz="half" idx="1"/>
          </p:nvPr>
        </p:nvSpPr>
        <p:spPr>
          <a:xfrm>
            <a:off x="6227763" y="1989138"/>
            <a:ext cx="2736850" cy="4525962"/>
          </a:xfrm>
        </p:spPr>
        <p:txBody>
          <a:bodyPr/>
          <a:lstStyle/>
          <a:p>
            <a:r>
              <a:rPr lang="ru-RU" altLang="ru-RU" smtClean="0"/>
              <a:t>Снимайте на уровне глаз модели</a:t>
            </a:r>
          </a:p>
        </p:txBody>
      </p:sp>
      <p:pic>
        <p:nvPicPr>
          <p:cNvPr id="83971" name="Picture 4" descr="18311660-R3L8T8D-800-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43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2928938" y="785813"/>
            <a:ext cx="27622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Точка съемки</a:t>
            </a:r>
          </a:p>
        </p:txBody>
      </p:sp>
      <p:pic>
        <p:nvPicPr>
          <p:cNvPr id="22531" name="Picture 2" descr="G:\мастер-класс 10 правил портрета\tmp7D3-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571625"/>
            <a:ext cx="3319462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D:\Мои фотографии\DSC_0986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1428750"/>
            <a:ext cx="3476625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25" y="2643188"/>
            <a:ext cx="643096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+mn-cs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642918"/>
            <a:ext cx="77152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Современные тематические виды портрета: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fashion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портрет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психологический портрет;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концептуальный портрет;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романтический портрет;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имиджевый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портрет…</a:t>
            </a:r>
          </a:p>
        </p:txBody>
      </p:sp>
      <p:pic>
        <p:nvPicPr>
          <p:cNvPr id="11267" name="Picture 2" descr="C:\Users\ДАША\Desktop\Фрагмент в фотографии\5290939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5" y="2071688"/>
            <a:ext cx="3643313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3" descr="C:\Users\ДАША\Desktop\фотографии для просмотра от 11.01 13\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4071938"/>
            <a:ext cx="3786187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По композиции различают:</a:t>
            </a:r>
          </a:p>
        </p:txBody>
      </p:sp>
      <p:sp>
        <p:nvSpPr>
          <p:cNvPr id="39939" name="Rectangle 3"/>
          <p:cNvSpPr>
            <a:spLocks noGrp="1"/>
          </p:cNvSpPr>
          <p:nvPr>
            <p:ph sz="half" idx="1"/>
          </p:nvPr>
        </p:nvSpPr>
        <p:spPr>
          <a:xfrm>
            <a:off x="612775" y="1855788"/>
            <a:ext cx="8153400" cy="4525962"/>
          </a:xfrm>
        </p:spPr>
        <p:txBody>
          <a:bodyPr/>
          <a:lstStyle/>
          <a:p>
            <a:r>
              <a:rPr lang="ru-RU" altLang="ru-RU" sz="3700" dirty="0" smtClean="0">
                <a:latin typeface="Times New Roman" pitchFamily="18" charset="0"/>
                <a:cs typeface="Times New Roman" pitchFamily="18" charset="0"/>
              </a:rPr>
              <a:t>ростовой портрет (в полный рост);</a:t>
            </a:r>
          </a:p>
          <a:p>
            <a:r>
              <a:rPr lang="ru-RU" altLang="ru-RU" sz="3700" dirty="0" smtClean="0">
                <a:latin typeface="Times New Roman" pitchFamily="18" charset="0"/>
                <a:cs typeface="Times New Roman" pitchFamily="18" charset="0"/>
              </a:rPr>
              <a:t>поколенный портрет;</a:t>
            </a:r>
          </a:p>
          <a:p>
            <a:r>
              <a:rPr lang="ru-RU" altLang="ru-RU" sz="3700" dirty="0" smtClean="0">
                <a:latin typeface="Times New Roman" pitchFamily="18" charset="0"/>
                <a:cs typeface="Times New Roman" pitchFamily="18" charset="0"/>
              </a:rPr>
              <a:t>поясной портрет;</a:t>
            </a:r>
          </a:p>
          <a:p>
            <a:r>
              <a:rPr lang="ru-RU" altLang="ru-RU" sz="3700" dirty="0" err="1" smtClean="0">
                <a:latin typeface="Times New Roman" pitchFamily="18" charset="0"/>
                <a:cs typeface="Times New Roman" pitchFamily="18" charset="0"/>
              </a:rPr>
              <a:t>погрудный</a:t>
            </a:r>
            <a:r>
              <a:rPr lang="ru-RU" altLang="ru-RU" sz="3700" dirty="0" smtClean="0">
                <a:latin typeface="Times New Roman" pitchFamily="18" charset="0"/>
                <a:cs typeface="Times New Roman" pitchFamily="18" charset="0"/>
              </a:rPr>
              <a:t> портрет;</a:t>
            </a:r>
          </a:p>
          <a:p>
            <a:r>
              <a:rPr lang="ru-RU" altLang="ru-RU" sz="3700" dirty="0" smtClean="0">
                <a:latin typeface="Times New Roman" pitchFamily="18" charset="0"/>
                <a:cs typeface="Times New Roman" pitchFamily="18" charset="0"/>
              </a:rPr>
              <a:t>портрет крупным планом (только голова).</a:t>
            </a:r>
          </a:p>
          <a:p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500063"/>
            <a:ext cx="6858000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характеру кадрирования: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деталь;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крупный план;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средний план;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план.</a:t>
            </a:r>
          </a:p>
        </p:txBody>
      </p:sp>
      <p:pic>
        <p:nvPicPr>
          <p:cNvPr id="8195" name="Picture 1" descr="C:\Users\ДАША\Desktop\10 правил хорошей фотографии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63" y="1857375"/>
            <a:ext cx="3001962" cy="451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2" descr="C:\Users\ДАША\Desktop\10 правил хорошей фотографии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3357563"/>
            <a:ext cx="4559300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841</TotalTime>
  <Words>463</Words>
  <Application>Microsoft Office PowerPoint</Application>
  <PresentationFormat>Экран (4:3)</PresentationFormat>
  <Paragraphs>100</Paragraphs>
  <Slides>63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Поток</vt:lpstr>
      <vt:lpstr>КЛАССИЧЕСКИЕ ЖАНРЫ  ФОТОГРАФИИ: ПОРТРЕТ</vt:lpstr>
      <vt:lpstr>Слайд 2</vt:lpstr>
      <vt:lpstr>Слайд 3</vt:lpstr>
      <vt:lpstr>Слайд 4</vt:lpstr>
      <vt:lpstr>Виды портрета по тематике:</vt:lpstr>
      <vt:lpstr>Слайд 6</vt:lpstr>
      <vt:lpstr>Слайд 7</vt:lpstr>
      <vt:lpstr>По композиции различают:</vt:lpstr>
      <vt:lpstr>Слайд 9</vt:lpstr>
      <vt:lpstr>Слайд 10</vt:lpstr>
      <vt:lpstr>Классические фокусные расстояния при съемке портрета:</vt:lpstr>
      <vt:lpstr>Способы выразительности: </vt:lpstr>
      <vt:lpstr>Расположите правый или левый глаз в центре композиции. Это придает большую выразительность взгляду смотрящего.  </vt:lpstr>
      <vt:lpstr>Снимайте с высоты роста модели</vt:lpstr>
      <vt:lpstr>Используйте направление взгляда для достижения баланса в кадре </vt:lpstr>
      <vt:lpstr>Добавляем дополнительные элементы в пустующие 2/3 кадра  </vt:lpstr>
      <vt:lpstr>Слайд 17</vt:lpstr>
      <vt:lpstr>Олеся. Автор фото: Михаил Науменко  </vt:lpstr>
      <vt:lpstr>Первый снег. Автор фото: DesiArt Kuleshova   </vt:lpstr>
      <vt:lpstr>Взгляд в сторону, противоположную большей части снимка говорит о безразличии </vt:lpstr>
      <vt:lpstr>Используем ГРИП для выделения главного объекта от фона</vt:lpstr>
      <vt:lpstr>Три фактора, которые влияют на глубину резкости фона: </vt:lpstr>
      <vt:lpstr> 2. Эмоция </vt:lpstr>
      <vt:lpstr>Наличие эмоции позволяет прочувствовать портрет</vt:lpstr>
      <vt:lpstr>3. Свет и тень</vt:lpstr>
      <vt:lpstr>Вносите креатив и разнообразие с помощью свето-теневого рисунка</vt:lpstr>
      <vt:lpstr>Слайд 27</vt:lpstr>
      <vt:lpstr>Загрузка света.  Автор фото: Алессио Альби </vt:lpstr>
      <vt:lpstr>Слайд 29</vt:lpstr>
      <vt:lpstr>Основные световые схемы для портрета: </vt:lpstr>
      <vt:lpstr>Боковое освещение</vt:lpstr>
      <vt:lpstr>Классическое освещение</vt:lpstr>
      <vt:lpstr>Рембрандтовское освещение</vt:lpstr>
      <vt:lpstr>Освещение «Бабочка»</vt:lpstr>
      <vt:lpstr>Работа при солнечном освещении</vt:lpstr>
      <vt:lpstr>Слайд 36</vt:lpstr>
      <vt:lpstr>Слайд 37</vt:lpstr>
      <vt:lpstr>Слайд 38</vt:lpstr>
      <vt:lpstr>Слайд 39</vt:lpstr>
      <vt:lpstr>Внешняя вспышка заполнит тени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Фотопозирование.  Положение головы</vt:lpstr>
      <vt:lpstr>Слайд 49</vt:lpstr>
      <vt:lpstr>Слайд 50</vt:lpstr>
      <vt:lpstr>Слайд 51</vt:lpstr>
      <vt:lpstr>Граница носа не должна выходить за грань дальней щеки</vt:lpstr>
      <vt:lpstr>Слайд 53</vt:lpstr>
      <vt:lpstr>Слайд 54</vt:lpstr>
      <vt:lpstr>Положение тела</vt:lpstr>
      <vt:lpstr>Слайд 56</vt:lpstr>
      <vt:lpstr>Романтичная, нежная поза </vt:lpstr>
      <vt:lpstr>Небольшой наклон вперед может ненавязчиво подчеркнуть формы </vt:lpstr>
      <vt:lpstr>Положение рук</vt:lpstr>
      <vt:lpstr>Слайд 60</vt:lpstr>
      <vt:lpstr>Слайд 61</vt:lpstr>
      <vt:lpstr>Слайд 62</vt:lpstr>
      <vt:lpstr>Слайд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КЛАССИЧЕСКИЕЖАНРЫ  ФОТОГРАФИИ</dc:title>
  <dc:creator>Эвелина</dc:creator>
  <cp:lastModifiedBy>ДАША</cp:lastModifiedBy>
  <cp:revision>49</cp:revision>
  <dcterms:created xsi:type="dcterms:W3CDTF">2015-05-03T18:10:45Z</dcterms:created>
  <dcterms:modified xsi:type="dcterms:W3CDTF">2023-02-01T09:12:07Z</dcterms:modified>
</cp:coreProperties>
</file>